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260" r:id="rId2"/>
    <p:sldId id="304" r:id="rId3"/>
    <p:sldId id="330" r:id="rId4"/>
    <p:sldId id="332" r:id="rId5"/>
    <p:sldId id="329" r:id="rId6"/>
    <p:sldId id="331" r:id="rId7"/>
    <p:sldId id="327" r:id="rId8"/>
    <p:sldId id="338" r:id="rId9"/>
    <p:sldId id="339" r:id="rId10"/>
    <p:sldId id="340" r:id="rId11"/>
  </p:sldIdLst>
  <p:sldSz cx="9144000" cy="6858000" type="screen4x3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CC"/>
    <a:srgbClr val="0F68B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ddels stil 2 - aks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0757" autoAdjust="0"/>
    <p:restoredTop sz="93508" autoAdjust="0"/>
  </p:normalViewPr>
  <p:slideViewPr>
    <p:cSldViewPr>
      <p:cViewPr>
        <p:scale>
          <a:sx n="80" d="100"/>
          <a:sy n="80" d="100"/>
        </p:scale>
        <p:origin x="-802" y="-6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6" d="100"/>
          <a:sy n="86" d="100"/>
        </p:scale>
        <p:origin x="-3372" y="-84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D4CB252-4568-4502-92E2-5FBC338B835E}" type="datetimeFigureOut">
              <a:rPr lang="nb-NO" smtClean="0"/>
              <a:t>10.05.2012</a:t>
            </a:fld>
            <a:endParaRPr lang="nb-N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90FCF23-2116-4BAF-9962-C267F3B2A69E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97993197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op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A40B57-05A4-4F61-A9D2-2BCC068195E3}" type="datetimeFigureOut">
              <a:rPr lang="nb-NO" smtClean="0"/>
              <a:pPr/>
              <a:t>10.05.2012</a:t>
            </a:fld>
            <a:endParaRPr lang="nb-NO"/>
          </a:p>
        </p:txBody>
      </p:sp>
      <p:sp>
        <p:nvSpPr>
          <p:cNvPr id="4" name="Plassholder for lysbil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b-NO"/>
          </a:p>
        </p:txBody>
      </p:sp>
      <p:sp>
        <p:nvSpPr>
          <p:cNvPr id="5" name="Plassholder for nota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A762E07-1629-455A-B1A5-6627955394C5}" type="slidenum">
              <a:rPr lang="nb-NO" smtClean="0"/>
              <a:pPr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1458459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762E07-1629-455A-B1A5-6627955394C5}" type="slidenum">
              <a:rPr lang="nb-NO" smtClean="0"/>
              <a:pPr/>
              <a:t>1</a:t>
            </a:fld>
            <a:endParaRPr lang="nb-NO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762E07-1629-455A-B1A5-6627955394C5}" type="slidenum">
              <a:rPr lang="nb-NO" smtClean="0"/>
              <a:pPr/>
              <a:t>10</a:t>
            </a:fld>
            <a:endParaRPr lang="nb-NO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762E07-1629-455A-B1A5-6627955394C5}" type="slidenum">
              <a:rPr lang="nb-NO" smtClean="0"/>
              <a:pPr/>
              <a:t>2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56080944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70000" lnSpcReduction="20000"/>
          </a:bodyPr>
          <a:lstStyle/>
          <a:p>
            <a:endParaRPr lang="nb-NO" sz="2400" dirty="0" smtClean="0"/>
          </a:p>
          <a:p>
            <a:pPr lvl="0"/>
            <a:r>
              <a:rPr lang="nb-NO" b="1" dirty="0" smtClean="0"/>
              <a:t>Starte spill fra egen bane halvdel (spille til nærmeste spillbare medspiller – ikke langt og tilfeldig)</a:t>
            </a:r>
            <a:endParaRPr lang="nb-NO" sz="2400" b="0" dirty="0" smtClean="0"/>
          </a:p>
          <a:p>
            <a:pPr lvl="0"/>
            <a:r>
              <a:rPr lang="nb-NO" dirty="0" smtClean="0"/>
              <a:t>Bredt forsvar gir gode pasningsvalg</a:t>
            </a:r>
            <a:endParaRPr lang="nb-NO" sz="2400" dirty="0" smtClean="0"/>
          </a:p>
          <a:p>
            <a:pPr lvl="0"/>
            <a:r>
              <a:rPr lang="nb-NO" dirty="0" smtClean="0"/>
              <a:t>Bred midtbane og utnytte kant, spill mye på ving/kantspillere</a:t>
            </a:r>
            <a:endParaRPr lang="nb-NO" sz="2400" dirty="0" smtClean="0"/>
          </a:p>
          <a:p>
            <a:pPr lvl="0"/>
            <a:r>
              <a:rPr lang="nb-NO" b="1" dirty="0" smtClean="0"/>
              <a:t>	</a:t>
            </a:r>
          </a:p>
          <a:p>
            <a:pPr lvl="0"/>
            <a:r>
              <a:rPr lang="nb-NO" b="1" dirty="0" smtClean="0"/>
              <a:t>Spill og bevegelsesmønster i triangel form (ballfører har alltid to pasningsalternativer)</a:t>
            </a:r>
            <a:endParaRPr lang="nb-NO" sz="2400" dirty="0" smtClean="0"/>
          </a:p>
          <a:p>
            <a:pPr lvl="0"/>
            <a:r>
              <a:rPr lang="nb-NO" b="0" dirty="0" smtClean="0"/>
              <a:t>Fart og bevegelse (timing på pasning og løp + </a:t>
            </a:r>
            <a:r>
              <a:rPr lang="nb-NO" b="0" dirty="0" err="1" smtClean="0"/>
              <a:t>piraya</a:t>
            </a:r>
            <a:r>
              <a:rPr lang="nb-NO" b="0" dirty="0" smtClean="0"/>
              <a:t>)</a:t>
            </a:r>
          </a:p>
          <a:p>
            <a:pPr lvl="0"/>
            <a:r>
              <a:rPr lang="nb-NO" dirty="0" smtClean="0"/>
              <a:t>Det er lov å miste ballen, men ikke å gi den bort! “</a:t>
            </a:r>
            <a:r>
              <a:rPr lang="nb-NO" dirty="0" err="1" smtClean="0"/>
              <a:t>Piraya</a:t>
            </a:r>
            <a:r>
              <a:rPr lang="nb-NO" dirty="0" smtClean="0"/>
              <a:t>” (5 sekunders regelen)</a:t>
            </a:r>
            <a:r>
              <a:rPr lang="nb-NO" sz="2400" dirty="0" smtClean="0"/>
              <a:t> </a:t>
            </a:r>
          </a:p>
          <a:p>
            <a:pPr lvl="0"/>
            <a:r>
              <a:rPr lang="nb-NO" dirty="0" smtClean="0"/>
              <a:t>Slå og gå!</a:t>
            </a:r>
            <a:endParaRPr lang="nb-NO" sz="2400" dirty="0" smtClean="0"/>
          </a:p>
          <a:p>
            <a:pPr lvl="0"/>
            <a:endParaRPr lang="nb-NO" b="1" dirty="0" smtClean="0"/>
          </a:p>
          <a:p>
            <a:pPr lvl="0"/>
            <a:r>
              <a:rPr lang="nb-NO" b="1" dirty="0" err="1" smtClean="0"/>
              <a:t>Possession</a:t>
            </a:r>
            <a:r>
              <a:rPr lang="nb-NO" b="1" dirty="0" smtClean="0"/>
              <a:t> (holde ballen i laget ved samspill, vri, </a:t>
            </a:r>
            <a:r>
              <a:rPr lang="nb-NO" b="1" dirty="0" err="1" smtClean="0"/>
              <a:t>evt</a:t>
            </a:r>
            <a:r>
              <a:rPr lang="nb-NO" b="1" dirty="0" smtClean="0"/>
              <a:t> m/tilbakespill) </a:t>
            </a:r>
            <a:endParaRPr lang="nb-NO" sz="2400" b="0" dirty="0" smtClean="0"/>
          </a:p>
          <a:p>
            <a:pPr lvl="0"/>
            <a:r>
              <a:rPr lang="nb-NO" dirty="0" smtClean="0"/>
              <a:t>Raske pasninger (1/2 touch)</a:t>
            </a:r>
            <a:endParaRPr lang="nb-NO" sz="2400" dirty="0" smtClean="0"/>
          </a:p>
          <a:p>
            <a:pPr lvl="0"/>
            <a:r>
              <a:rPr lang="nb-NO" dirty="0" smtClean="0"/>
              <a:t>Bevegelse og “ta over” plass på banen (Y-øvelsen, Diamanten mfl)</a:t>
            </a:r>
            <a:endParaRPr lang="nb-NO" sz="2400" dirty="0" smtClean="0"/>
          </a:p>
          <a:p>
            <a:pPr lvl="0"/>
            <a:r>
              <a:rPr lang="nb-NO" dirty="0" smtClean="0"/>
              <a:t>Bruk keeper som en vendingsspiller (og en ekstra utespiller)</a:t>
            </a:r>
            <a:endParaRPr lang="nb-NO" sz="2400" dirty="0" smtClean="0"/>
          </a:p>
          <a:p>
            <a:pPr lvl="0"/>
            <a:r>
              <a:rPr lang="nb-NO" dirty="0" smtClean="0"/>
              <a:t>Noen ganger “roe” ned spillet, få overtak og starte angrep til rett tid</a:t>
            </a:r>
            <a:endParaRPr lang="nb-NO" sz="2400" dirty="0" smtClean="0"/>
          </a:p>
          <a:p>
            <a:pPr lvl="0"/>
            <a:endParaRPr lang="nb-NO" b="1" dirty="0" smtClean="0"/>
          </a:p>
          <a:p>
            <a:pPr lvl="0"/>
            <a:r>
              <a:rPr lang="nb-NO" b="1" dirty="0" smtClean="0"/>
              <a:t>Positiv og konstruktiv kommunikasjon og holdning </a:t>
            </a:r>
          </a:p>
          <a:p>
            <a:pPr lvl="0"/>
            <a:r>
              <a:rPr lang="nb-NO" dirty="0" smtClean="0"/>
              <a:t>Snakk sammen og hjelp hverandre. Opptre som et lag! Spill hverandre gode!</a:t>
            </a:r>
            <a:endParaRPr lang="nb-NO" sz="2400" dirty="0" smtClean="0"/>
          </a:p>
          <a:p>
            <a:pPr lvl="0"/>
            <a:r>
              <a:rPr lang="nb-NO" dirty="0" smtClean="0"/>
              <a:t>Når laget har ballen er alle spillere angrepsspillere, har vi ikke ballen er alle forsvarsspillere</a:t>
            </a:r>
            <a:r>
              <a:rPr lang="nb-NO" sz="3200" b="1" dirty="0" smtClean="0"/>
              <a:t>	</a:t>
            </a:r>
            <a:endParaRPr lang="nb-NO" sz="2400" dirty="0" smtClean="0"/>
          </a:p>
          <a:p>
            <a:r>
              <a:rPr lang="nb-NO" dirty="0" smtClean="0"/>
              <a:t> </a:t>
            </a:r>
            <a:endParaRPr lang="nb-NO" sz="2400" dirty="0" smtClean="0"/>
          </a:p>
          <a:p>
            <a:r>
              <a:rPr lang="nb-NO" b="1" dirty="0" smtClean="0"/>
              <a:t>B) 1 mot 1 ferdigheter offensivt og defensivt</a:t>
            </a:r>
            <a:endParaRPr lang="nb-NO" sz="1200" dirty="0" smtClean="0"/>
          </a:p>
          <a:p>
            <a:r>
              <a:rPr lang="nb-NO" u="sng" dirty="0" smtClean="0"/>
              <a:t>G2000 spillere skal ha: </a:t>
            </a:r>
            <a:endParaRPr lang="nb-NO" sz="2400" dirty="0" smtClean="0"/>
          </a:p>
          <a:p>
            <a:r>
              <a:rPr lang="nb-NO" dirty="0" smtClean="0"/>
              <a:t>Gode tekniske ferdigheter 1 mot 1</a:t>
            </a:r>
            <a:endParaRPr lang="nb-NO" sz="2400" dirty="0" smtClean="0"/>
          </a:p>
          <a:p>
            <a:r>
              <a:rPr lang="nb-NO" dirty="0" smtClean="0"/>
              <a:t>Drible, vendinger, finter, medtak, skudd, heading, starts &amp; </a:t>
            </a:r>
            <a:r>
              <a:rPr lang="nb-NO" dirty="0" err="1" smtClean="0"/>
              <a:t>stops</a:t>
            </a:r>
            <a:r>
              <a:rPr lang="nb-NO" dirty="0" smtClean="0"/>
              <a:t>, ”kroppsspråk” - som del av fintebegrepet</a:t>
            </a:r>
            <a:endParaRPr lang="nb-NO" sz="2400" dirty="0" smtClean="0"/>
          </a:p>
          <a:p>
            <a:r>
              <a:rPr lang="nb-NO" dirty="0" smtClean="0"/>
              <a:t> </a:t>
            </a:r>
            <a:endParaRPr lang="nb-NO" sz="2400" dirty="0" smtClean="0"/>
          </a:p>
          <a:p>
            <a:r>
              <a:rPr lang="nb-NO" dirty="0" smtClean="0"/>
              <a:t>Gode taktiske ferdigheter 1 mot 1</a:t>
            </a:r>
            <a:endParaRPr lang="nb-NO" sz="2400" dirty="0" smtClean="0"/>
          </a:p>
          <a:p>
            <a:r>
              <a:rPr lang="nb-NO" dirty="0" smtClean="0"/>
              <a:t>Timing på takling/finte/vending, møte og skjerme ballen, bevegelse i forhold til hvor ballen lander/spretter, kort corner, styre ballfører, sikre, dempe fart på ballfører, taklinger, ”lese” motstander, avspark, frispark, innkast, overtall</a:t>
            </a:r>
            <a:endParaRPr lang="nb-NO" sz="2400" dirty="0" smtClean="0"/>
          </a:p>
          <a:p>
            <a:r>
              <a:rPr lang="nb-NO" dirty="0" smtClean="0"/>
              <a:t> </a:t>
            </a:r>
            <a:endParaRPr lang="nb-NO" sz="2400" dirty="0" smtClean="0"/>
          </a:p>
          <a:p>
            <a:r>
              <a:rPr lang="nb-NO" dirty="0" smtClean="0"/>
              <a:t>Kunne gjennomføre spill og formasjonsøvelser som setter opp 1 mot 1 situasjoner</a:t>
            </a:r>
            <a:endParaRPr lang="nb-NO" sz="2400" dirty="0" smtClean="0"/>
          </a:p>
          <a:p>
            <a:r>
              <a:rPr lang="nb-NO" dirty="0" smtClean="0"/>
              <a:t> </a:t>
            </a:r>
            <a:endParaRPr lang="nb-NO" sz="2400" dirty="0" smtClean="0"/>
          </a:p>
          <a:p>
            <a:r>
              <a:rPr lang="nb-NO" b="1" dirty="0" smtClean="0"/>
              <a:t>C) Forstå relasjonelle og strukturelle grunnprinsipper</a:t>
            </a:r>
            <a:endParaRPr lang="nb-NO" sz="1200" dirty="0" smtClean="0"/>
          </a:p>
          <a:p>
            <a:r>
              <a:rPr lang="nb-NO" dirty="0" smtClean="0"/>
              <a:t>Spilleforståelse og</a:t>
            </a:r>
            <a:r>
              <a:rPr lang="nb-NO" baseline="0" dirty="0" smtClean="0"/>
              <a:t> valg</a:t>
            </a:r>
            <a:endParaRPr lang="nb-NO" sz="2400" dirty="0" smtClean="0"/>
          </a:p>
          <a:p>
            <a:r>
              <a:rPr lang="nb-NO" dirty="0" smtClean="0"/>
              <a:t> </a:t>
            </a:r>
            <a:endParaRPr lang="nb-NO" sz="2400" dirty="0" smtClean="0"/>
          </a:p>
          <a:p>
            <a:r>
              <a:rPr lang="nb-NO" b="1" dirty="0" smtClean="0"/>
              <a:t>D) Offensiv og underholdende</a:t>
            </a:r>
            <a:endParaRPr lang="nb-NO" sz="1200" dirty="0" smtClean="0"/>
          </a:p>
          <a:p>
            <a:r>
              <a:rPr lang="nb-NO" dirty="0" smtClean="0"/>
              <a:t>Ta risiko for å skape målsjanser og våge å tape!</a:t>
            </a:r>
            <a:endParaRPr lang="nb-NO" sz="2400" dirty="0" smtClean="0"/>
          </a:p>
          <a:p>
            <a:pPr>
              <a:lnSpc>
                <a:spcPct val="100000"/>
              </a:lnSpc>
              <a:spcBef>
                <a:spcPts val="638"/>
              </a:spcBef>
              <a:buClrTx/>
              <a:buFont typeface="Arial" pitchFamily="34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nb-NO" sz="2800" dirty="0" smtClean="0">
              <a:solidFill>
                <a:schemeClr val="bg1">
                  <a:lumMod val="65000"/>
                </a:schemeClr>
              </a:solidFill>
              <a:ea typeface="SimSun" charset="0"/>
              <a:cs typeface="SimSun" charset="0"/>
            </a:endParaRPr>
          </a:p>
          <a:p>
            <a:pPr algn="ctr">
              <a:lnSpc>
                <a:spcPct val="100000"/>
              </a:lnSpc>
              <a:spcBef>
                <a:spcPts val="638"/>
              </a:spcBef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nb-NO" sz="2000" dirty="0" smtClean="0">
              <a:solidFill>
                <a:srgbClr val="000066"/>
              </a:solidFill>
              <a:latin typeface="Calibri" charset="0"/>
              <a:ea typeface="SimSun" charset="0"/>
              <a:cs typeface="SimSun" charset="0"/>
            </a:endParaRPr>
          </a:p>
          <a:p>
            <a:pPr algn="ctr">
              <a:lnSpc>
                <a:spcPct val="100000"/>
              </a:lnSpc>
              <a:spcBef>
                <a:spcPts val="638"/>
              </a:spcBef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nb-NO" sz="2000" dirty="0" smtClean="0">
              <a:solidFill>
                <a:srgbClr val="000066"/>
              </a:solidFill>
              <a:latin typeface="Calibri" charset="0"/>
              <a:ea typeface="SimSun" charset="0"/>
              <a:cs typeface="SimSun" charset="0"/>
            </a:endParaRPr>
          </a:p>
          <a:p>
            <a:pPr algn="ctr">
              <a:lnSpc>
                <a:spcPct val="100000"/>
              </a:lnSpc>
              <a:spcBef>
                <a:spcPts val="638"/>
              </a:spcBef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nb-NO" sz="2000" dirty="0" smtClean="0">
              <a:solidFill>
                <a:srgbClr val="000066"/>
              </a:solidFill>
              <a:latin typeface="Calibri" charset="0"/>
              <a:ea typeface="SimSun" charset="0"/>
              <a:cs typeface="SimSun" charset="0"/>
            </a:endParaRPr>
          </a:p>
          <a:p>
            <a:endParaRPr lang="nb-NO" b="1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762E07-1629-455A-B1A5-6627955394C5}" type="slidenum">
              <a:rPr lang="nb-NO" smtClean="0"/>
              <a:pPr/>
              <a:t>3</a:t>
            </a:fld>
            <a:endParaRPr lang="nb-NO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762E07-1629-455A-B1A5-6627955394C5}" type="slidenum">
              <a:rPr lang="nb-NO" smtClean="0"/>
              <a:pPr/>
              <a:t>4</a:t>
            </a:fld>
            <a:endParaRPr lang="nb-NO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762E07-1629-455A-B1A5-6627955394C5}" type="slidenum">
              <a:rPr lang="nb-NO" smtClean="0"/>
              <a:pPr/>
              <a:t>5</a:t>
            </a:fld>
            <a:endParaRPr lang="nb-NO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762E07-1629-455A-B1A5-6627955394C5}" type="slidenum">
              <a:rPr lang="nb-NO" smtClean="0"/>
              <a:pPr/>
              <a:t>6</a:t>
            </a:fld>
            <a:endParaRPr lang="nb-NO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18FE4A00-D50B-4556-8FDA-1E43DCD51E02}" type="slidenum">
              <a:rPr lang="nb-NO"/>
              <a:pPr/>
              <a:t>7</a:t>
            </a:fld>
            <a:endParaRPr lang="nb-NO"/>
          </a:p>
        </p:txBody>
      </p:sp>
      <p:sp>
        <p:nvSpPr>
          <p:cNvPr id="43009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95325"/>
            <a:ext cx="4570413" cy="342741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3010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5512" y="4343231"/>
            <a:ext cx="5485536" cy="4113782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nb-NO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762E07-1629-455A-B1A5-6627955394C5}" type="slidenum">
              <a:rPr lang="nb-NO" smtClean="0"/>
              <a:pPr/>
              <a:t>8</a:t>
            </a:fld>
            <a:endParaRPr lang="nb-NO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762E07-1629-455A-B1A5-6627955394C5}" type="slidenum">
              <a:rPr lang="nb-NO" smtClean="0"/>
              <a:pPr/>
              <a:t>9</a:t>
            </a:fld>
            <a:endParaRPr lang="nb-NO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b-NO" smtClean="0"/>
              <a:t>Klikk for å redigere undertittelstil i malen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2ECD14-DAC9-456D-8067-4D501D5FA000}" type="datetimeFigureOut">
              <a:rPr lang="nb-NO" smtClean="0"/>
              <a:pPr/>
              <a:t>10.05.2012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5A3CC8-7C7E-4A5F-9C46-898C93A51386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2ECD14-DAC9-456D-8067-4D501D5FA000}" type="datetimeFigureOut">
              <a:rPr lang="nb-NO" smtClean="0"/>
              <a:pPr/>
              <a:t>10.05.2012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5A3CC8-7C7E-4A5F-9C46-898C93A51386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2ECD14-DAC9-456D-8067-4D501D5FA000}" type="datetimeFigureOut">
              <a:rPr lang="nb-NO" smtClean="0"/>
              <a:pPr/>
              <a:t>10.05.2012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5A3CC8-7C7E-4A5F-9C46-898C93A51386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2ECD14-DAC9-456D-8067-4D501D5FA000}" type="datetimeFigureOut">
              <a:rPr lang="nb-NO" smtClean="0"/>
              <a:pPr/>
              <a:t>10.05.2012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5A3CC8-7C7E-4A5F-9C46-898C93A51386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ndeling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2ECD14-DAC9-456D-8067-4D501D5FA000}" type="datetimeFigureOut">
              <a:rPr lang="nb-NO" smtClean="0"/>
              <a:pPr/>
              <a:t>10.05.2012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5A3CC8-7C7E-4A5F-9C46-898C93A51386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2ECD14-DAC9-456D-8067-4D501D5FA000}" type="datetimeFigureOut">
              <a:rPr lang="nb-NO" smtClean="0"/>
              <a:pPr/>
              <a:t>10.05.2012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5A3CC8-7C7E-4A5F-9C46-898C93A51386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6" name="Plassholder for innhol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7" name="Plassholder for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2ECD14-DAC9-456D-8067-4D501D5FA000}" type="datetimeFigureOut">
              <a:rPr lang="nb-NO" smtClean="0"/>
              <a:pPr/>
              <a:t>10.05.2012</a:t>
            </a:fld>
            <a:endParaRPr lang="nb-NO"/>
          </a:p>
        </p:txBody>
      </p:sp>
      <p:sp>
        <p:nvSpPr>
          <p:cNvPr id="8" name="Plassholder for bunn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Plassholder for lysbilde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5A3CC8-7C7E-4A5F-9C46-898C93A51386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2ECD14-DAC9-456D-8067-4D501D5FA000}" type="datetimeFigureOut">
              <a:rPr lang="nb-NO" smtClean="0"/>
              <a:pPr/>
              <a:t>10.05.2012</a:t>
            </a:fld>
            <a:endParaRPr lang="nb-NO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5A3CC8-7C7E-4A5F-9C46-898C93A51386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2ECD14-DAC9-456D-8067-4D501D5FA000}" type="datetimeFigureOut">
              <a:rPr lang="nb-NO" smtClean="0"/>
              <a:pPr/>
              <a:t>10.05.2012</a:t>
            </a:fld>
            <a:endParaRPr lang="nb-NO"/>
          </a:p>
        </p:txBody>
      </p:sp>
      <p:sp>
        <p:nvSpPr>
          <p:cNvPr id="3" name="Plassholder for bunn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5A3CC8-7C7E-4A5F-9C46-898C93A51386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2ECD14-DAC9-456D-8067-4D501D5FA000}" type="datetimeFigureOut">
              <a:rPr lang="nb-NO" smtClean="0"/>
              <a:pPr/>
              <a:t>10.05.2012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5A3CC8-7C7E-4A5F-9C46-898C93A51386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bild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2ECD14-DAC9-456D-8067-4D501D5FA000}" type="datetimeFigureOut">
              <a:rPr lang="nb-NO" smtClean="0"/>
              <a:pPr/>
              <a:t>10.05.2012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5A3CC8-7C7E-4A5F-9C46-898C93A51386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2ECD14-DAC9-456D-8067-4D501D5FA000}" type="datetimeFigureOut">
              <a:rPr lang="nb-NO" smtClean="0"/>
              <a:pPr/>
              <a:t>10.05.2012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5A3CC8-7C7E-4A5F-9C46-898C93A51386}" type="slidenum">
              <a:rPr lang="nb-NO" smtClean="0"/>
              <a:pPr/>
              <a:t>‹#›</a:t>
            </a:fld>
            <a:endParaRPr lang="nb-NO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5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5" Type="http://schemas.openxmlformats.org/officeDocument/2006/relationships/image" Target="../media/image3.jpg"/><Relationship Id="rId4" Type="http://schemas.openxmlformats.org/officeDocument/2006/relationships/image" Target="../media/image2.jp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9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 descr="flagg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4016" y="188979"/>
            <a:ext cx="1835696" cy="122379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cxnSp>
        <p:nvCxnSpPr>
          <p:cNvPr id="8" name="Rett linje 7"/>
          <p:cNvCxnSpPr/>
          <p:nvPr/>
        </p:nvCxnSpPr>
        <p:spPr>
          <a:xfrm>
            <a:off x="2051720" y="1571612"/>
            <a:ext cx="6192688" cy="0"/>
          </a:xfrm>
          <a:prstGeom prst="line">
            <a:avLst/>
          </a:prstGeom>
          <a:ln w="38100">
            <a:solidFill>
              <a:schemeClr val="accent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TekstSylinder 10"/>
          <p:cNvSpPr txBox="1"/>
          <p:nvPr/>
        </p:nvSpPr>
        <p:spPr>
          <a:xfrm>
            <a:off x="2092948" y="857232"/>
            <a:ext cx="633670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b-NO" sz="4000" dirty="0" smtClean="0"/>
              <a:t>Spillermøte 7 mai G2000</a:t>
            </a:r>
          </a:p>
        </p:txBody>
      </p:sp>
      <p:pic>
        <p:nvPicPr>
          <p:cNvPr id="3" name="Bilde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16016" y="1717948"/>
            <a:ext cx="3330989" cy="2215108"/>
          </a:xfrm>
          <a:prstGeom prst="rect">
            <a:avLst/>
          </a:prstGeom>
        </p:spPr>
      </p:pic>
      <p:pic>
        <p:nvPicPr>
          <p:cNvPr id="5" name="Bilde 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16016" y="4005064"/>
            <a:ext cx="3339468" cy="2172750"/>
          </a:xfrm>
          <a:prstGeom prst="rect">
            <a:avLst/>
          </a:prstGeom>
        </p:spPr>
      </p:pic>
      <p:pic>
        <p:nvPicPr>
          <p:cNvPr id="6" name="Bilde 5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7948" y="1772816"/>
            <a:ext cx="3191964" cy="2431132"/>
          </a:xfrm>
          <a:prstGeom prst="rect">
            <a:avLst/>
          </a:prstGeom>
        </p:spPr>
      </p:pic>
      <p:pic>
        <p:nvPicPr>
          <p:cNvPr id="7" name="Bilde 6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3939" y="4278443"/>
            <a:ext cx="3185973" cy="212398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 rot="16200000">
            <a:off x="-2799184" y="3084912"/>
            <a:ext cx="6858000" cy="1259632"/>
          </a:xfrm>
        </p:spPr>
        <p:txBody>
          <a:bodyPr>
            <a:noAutofit/>
          </a:bodyPr>
          <a:lstStyle/>
          <a:p>
            <a:pPr algn="l"/>
            <a:r>
              <a:rPr lang="nb-NO" sz="88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nb-NO" sz="88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 </a:t>
            </a:r>
            <a:endParaRPr lang="nb-NO" sz="5400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Picture 7" descr="flagg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1835696" cy="122379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cxnSp>
        <p:nvCxnSpPr>
          <p:cNvPr id="8" name="Rett linje 7"/>
          <p:cNvCxnSpPr/>
          <p:nvPr/>
        </p:nvCxnSpPr>
        <p:spPr>
          <a:xfrm>
            <a:off x="1907704" y="1785926"/>
            <a:ext cx="6192688" cy="0"/>
          </a:xfrm>
          <a:prstGeom prst="line">
            <a:avLst/>
          </a:prstGeom>
          <a:ln w="38100">
            <a:solidFill>
              <a:schemeClr val="accent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0" name="TekstSylinder 9"/>
          <p:cNvSpPr txBox="1"/>
          <p:nvPr/>
        </p:nvSpPr>
        <p:spPr>
          <a:xfrm>
            <a:off x="1897341" y="461363"/>
            <a:ext cx="633670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b-NO" sz="4000" dirty="0" smtClean="0"/>
              <a:t>Kapteinens rolle</a:t>
            </a:r>
          </a:p>
          <a:p>
            <a:pPr algn="ctr"/>
            <a:r>
              <a:rPr lang="nb-NO" sz="2400" dirty="0" smtClean="0">
                <a:ea typeface="SimSun" charset="0"/>
                <a:cs typeface="SimSun" charset="0"/>
              </a:rPr>
              <a:t>(De som vil skal være kaptein 1 kamp i serien)</a:t>
            </a:r>
            <a:endParaRPr lang="nb-NO" sz="4000" dirty="0">
              <a:ea typeface="SimSun" charset="0"/>
              <a:cs typeface="SimSun" charset="0"/>
            </a:endParaRPr>
          </a:p>
        </p:txBody>
      </p:sp>
      <p:sp>
        <p:nvSpPr>
          <p:cNvPr id="11" name="Text Box 2"/>
          <p:cNvSpPr txBox="1">
            <a:spLocks noChangeArrowheads="1"/>
          </p:cNvSpPr>
          <p:nvPr/>
        </p:nvSpPr>
        <p:spPr bwMode="auto">
          <a:xfrm>
            <a:off x="611188" y="2171720"/>
            <a:ext cx="7991475" cy="411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5000" rIns="90000" bIns="45000"/>
          <a:lstStyle/>
          <a:p>
            <a:pPr marL="342900" indent="-342900">
              <a:lnSpc>
                <a:spcPct val="150000"/>
              </a:lnSpc>
              <a:buFont typeface="Arial" pitchFamily="34" charset="0"/>
              <a:buChar char="•"/>
            </a:pPr>
            <a:r>
              <a:rPr lang="nb-NO" sz="2400" dirty="0" smtClean="0"/>
              <a:t>Være en lagspiller og ha respekt for alle medspillere og motspillere, hvis behov ta avgjørelser på banen!</a:t>
            </a:r>
          </a:p>
          <a:p>
            <a:pPr marL="342900" indent="-342900">
              <a:lnSpc>
                <a:spcPct val="150000"/>
              </a:lnSpc>
              <a:buFont typeface="Arial" pitchFamily="34" charset="0"/>
              <a:buChar char="•"/>
            </a:pPr>
            <a:r>
              <a:rPr lang="nb-NO" sz="2400" dirty="0" smtClean="0"/>
              <a:t>Positiv og roper høyt og tydelig til medspillere!</a:t>
            </a:r>
          </a:p>
          <a:p>
            <a:pPr marL="342900" indent="-342900">
              <a:lnSpc>
                <a:spcPct val="150000"/>
              </a:lnSpc>
              <a:buFont typeface="Arial" pitchFamily="34" charset="0"/>
              <a:buChar char="•"/>
            </a:pPr>
            <a:r>
              <a:rPr lang="nb-NO" sz="2400" dirty="0" smtClean="0"/>
              <a:t>Depper ikke, men oppildner til kamp hvis vi ligger under!</a:t>
            </a:r>
          </a:p>
          <a:p>
            <a:pPr marL="342900" indent="-342900">
              <a:lnSpc>
                <a:spcPct val="150000"/>
              </a:lnSpc>
              <a:buFont typeface="Arial" pitchFamily="34" charset="0"/>
              <a:buChar char="•"/>
            </a:pPr>
            <a:r>
              <a:rPr lang="nb-NO" sz="2400" dirty="0" smtClean="0"/>
              <a:t>Bindeledd mellom spillere og dommer, samt spillere og trener!</a:t>
            </a:r>
          </a:p>
          <a:p>
            <a:pPr marL="342900" indent="-342900">
              <a:lnSpc>
                <a:spcPct val="150000"/>
              </a:lnSpc>
              <a:buFont typeface="Arial" pitchFamily="34" charset="0"/>
              <a:buChar char="•"/>
            </a:pPr>
            <a:r>
              <a:rPr lang="nb-NO" sz="2400" dirty="0" smtClean="0"/>
              <a:t>Står først ved fair-play hilsen!</a:t>
            </a:r>
          </a:p>
          <a:p>
            <a:pPr marL="342900" indent="-342900">
              <a:lnSpc>
                <a:spcPct val="150000"/>
              </a:lnSpc>
              <a:buFont typeface="Arial" pitchFamily="34" charset="0"/>
              <a:buChar char="•"/>
            </a:pPr>
            <a:endParaRPr lang="nb-NO" sz="2400" dirty="0"/>
          </a:p>
          <a:p>
            <a:pPr>
              <a:lnSpc>
                <a:spcPct val="100000"/>
              </a:lnSpc>
              <a:spcBef>
                <a:spcPts val="638"/>
              </a:spcBef>
              <a:buClrTx/>
              <a:buFont typeface="Arial" pitchFamily="34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nb-NO" sz="2400" dirty="0">
              <a:solidFill>
                <a:schemeClr val="bg1">
                  <a:lumMod val="65000"/>
                </a:schemeClr>
              </a:solidFill>
              <a:ea typeface="SimSun" charset="0"/>
              <a:cs typeface="SimSun" charset="0"/>
            </a:endParaRPr>
          </a:p>
          <a:p>
            <a:pPr algn="ctr">
              <a:lnSpc>
                <a:spcPct val="100000"/>
              </a:lnSpc>
              <a:spcBef>
                <a:spcPts val="638"/>
              </a:spcBef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nb-NO" sz="4000" i="1" dirty="0">
              <a:latin typeface="+mj-lt"/>
              <a:ea typeface="+mj-ea"/>
              <a:cs typeface="+mj-cs"/>
            </a:endParaRPr>
          </a:p>
          <a:p>
            <a:pPr algn="ctr">
              <a:lnSpc>
                <a:spcPct val="100000"/>
              </a:lnSpc>
              <a:spcBef>
                <a:spcPts val="638"/>
              </a:spcBef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nb-NO" sz="3200" dirty="0">
              <a:solidFill>
                <a:srgbClr val="000066"/>
              </a:solidFill>
              <a:latin typeface="Calibri" charset="0"/>
              <a:ea typeface="SimSun" charset="0"/>
              <a:cs typeface="SimSun" charset="0"/>
            </a:endParaRPr>
          </a:p>
          <a:p>
            <a:pPr algn="ctr">
              <a:lnSpc>
                <a:spcPct val="100000"/>
              </a:lnSpc>
              <a:spcBef>
                <a:spcPts val="638"/>
              </a:spcBef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nb-NO" sz="3200" dirty="0">
              <a:solidFill>
                <a:srgbClr val="000066"/>
              </a:solidFill>
              <a:latin typeface="Calibri" charset="0"/>
              <a:ea typeface="SimSun" charset="0"/>
              <a:cs typeface="SimSun" charset="0"/>
            </a:endParaRPr>
          </a:p>
          <a:p>
            <a:pPr algn="ctr">
              <a:lnSpc>
                <a:spcPct val="100000"/>
              </a:lnSpc>
              <a:spcBef>
                <a:spcPts val="638"/>
              </a:spcBef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nb-NO" sz="3200" dirty="0">
              <a:solidFill>
                <a:srgbClr val="000066"/>
              </a:solidFill>
              <a:latin typeface="Calibri" charset="0"/>
              <a:ea typeface="SimSun" charset="0"/>
              <a:cs typeface="SimSun" charset="0"/>
            </a:endParaRPr>
          </a:p>
        </p:txBody>
      </p:sp>
      <p:pic>
        <p:nvPicPr>
          <p:cNvPr id="2050" name="Picture 2" descr="http://t1.gstatic.com/images?q=tbn:ANd9GcQCTyTscqY8ssHPOYUtWNB8i39xp_fAQqrmrtlJlT-tJu2H3zO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63987" y="4963938"/>
            <a:ext cx="2038676" cy="13225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014989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 rot="16200000">
            <a:off x="-2799184" y="2799184"/>
            <a:ext cx="6858000" cy="1259632"/>
          </a:xfrm>
        </p:spPr>
        <p:txBody>
          <a:bodyPr>
            <a:noAutofit/>
          </a:bodyPr>
          <a:lstStyle/>
          <a:p>
            <a:pPr algn="l"/>
            <a:r>
              <a:rPr lang="nb-NO" sz="88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nb-NO" sz="88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 </a:t>
            </a:r>
            <a:endParaRPr lang="nb-NO" sz="4000" b="1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Picture 7" descr="flagg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-180528" y="0"/>
            <a:ext cx="1835696" cy="122379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cxnSp>
        <p:nvCxnSpPr>
          <p:cNvPr id="8" name="Rett linje 7"/>
          <p:cNvCxnSpPr/>
          <p:nvPr/>
        </p:nvCxnSpPr>
        <p:spPr>
          <a:xfrm>
            <a:off x="1907704" y="1714488"/>
            <a:ext cx="6192688" cy="0"/>
          </a:xfrm>
          <a:prstGeom prst="line">
            <a:avLst/>
          </a:prstGeom>
          <a:ln w="38100">
            <a:solidFill>
              <a:schemeClr val="accent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0" name="TekstSylinder 9"/>
          <p:cNvSpPr txBox="1"/>
          <p:nvPr/>
        </p:nvSpPr>
        <p:spPr>
          <a:xfrm>
            <a:off x="1907704" y="1000108"/>
            <a:ext cx="633670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b-NO" sz="4000" dirty="0" smtClean="0"/>
              <a:t>Agenda</a:t>
            </a:r>
          </a:p>
        </p:txBody>
      </p:sp>
      <p:sp>
        <p:nvSpPr>
          <p:cNvPr id="12" name="Ellipse 11"/>
          <p:cNvSpPr/>
          <p:nvPr/>
        </p:nvSpPr>
        <p:spPr>
          <a:xfrm>
            <a:off x="1928794" y="2643182"/>
            <a:ext cx="642942" cy="64294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sz="2800" dirty="0" smtClean="0"/>
              <a:t>1</a:t>
            </a:r>
            <a:endParaRPr lang="nb-NO" sz="2800" dirty="0"/>
          </a:p>
        </p:txBody>
      </p:sp>
      <p:sp>
        <p:nvSpPr>
          <p:cNvPr id="13" name="Ellipse 12"/>
          <p:cNvSpPr/>
          <p:nvPr/>
        </p:nvSpPr>
        <p:spPr>
          <a:xfrm>
            <a:off x="1928794" y="3643314"/>
            <a:ext cx="642942" cy="64294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sz="2800" dirty="0" smtClean="0"/>
              <a:t>2</a:t>
            </a:r>
            <a:endParaRPr lang="nb-NO" sz="2800" dirty="0"/>
          </a:p>
        </p:txBody>
      </p:sp>
      <p:sp>
        <p:nvSpPr>
          <p:cNvPr id="14" name="Ellipse 13"/>
          <p:cNvSpPr/>
          <p:nvPr/>
        </p:nvSpPr>
        <p:spPr>
          <a:xfrm>
            <a:off x="1928794" y="4643446"/>
            <a:ext cx="642942" cy="64294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sz="2800" dirty="0" smtClean="0"/>
              <a:t>3</a:t>
            </a:r>
            <a:endParaRPr lang="nb-NO" sz="2800" dirty="0"/>
          </a:p>
        </p:txBody>
      </p:sp>
      <p:sp>
        <p:nvSpPr>
          <p:cNvPr id="15" name="Ellipse 14"/>
          <p:cNvSpPr/>
          <p:nvPr/>
        </p:nvSpPr>
        <p:spPr>
          <a:xfrm>
            <a:off x="1928794" y="5643578"/>
            <a:ext cx="642942" cy="64294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sz="2800" dirty="0" smtClean="0"/>
              <a:t>4</a:t>
            </a:r>
            <a:endParaRPr lang="nb-NO" sz="2800" dirty="0"/>
          </a:p>
        </p:txBody>
      </p:sp>
      <p:sp>
        <p:nvSpPr>
          <p:cNvPr id="16" name="Avrundet rektangel 15"/>
          <p:cNvSpPr/>
          <p:nvPr/>
        </p:nvSpPr>
        <p:spPr>
          <a:xfrm>
            <a:off x="3000364" y="2571744"/>
            <a:ext cx="5072098" cy="78581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b-NO" sz="2400" dirty="0" smtClean="0"/>
              <a:t>Spillestil i Nordstrand Fotball	</a:t>
            </a:r>
            <a:endParaRPr lang="nb-NO" sz="2400" dirty="0"/>
          </a:p>
        </p:txBody>
      </p:sp>
      <p:sp>
        <p:nvSpPr>
          <p:cNvPr id="17" name="Avrundet rektangel 16"/>
          <p:cNvSpPr/>
          <p:nvPr/>
        </p:nvSpPr>
        <p:spPr>
          <a:xfrm>
            <a:off x="3000364" y="5539127"/>
            <a:ext cx="5072098" cy="78581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nb-NO" sz="2400" dirty="0" smtClean="0"/>
          </a:p>
          <a:p>
            <a:r>
              <a:rPr lang="nb-NO" sz="2400" dirty="0" smtClean="0"/>
              <a:t>Personlig utvikling og </a:t>
            </a:r>
            <a:r>
              <a:rPr lang="nb-NO" sz="2400" dirty="0" err="1"/>
              <a:t>lagquiz</a:t>
            </a:r>
            <a:endParaRPr lang="nb-NO" sz="2400" dirty="0"/>
          </a:p>
          <a:p>
            <a:endParaRPr lang="nb-NO" sz="2400" dirty="0"/>
          </a:p>
        </p:txBody>
      </p:sp>
      <p:sp>
        <p:nvSpPr>
          <p:cNvPr id="19" name="Avrundet rektangel 18"/>
          <p:cNvSpPr/>
          <p:nvPr/>
        </p:nvSpPr>
        <p:spPr>
          <a:xfrm>
            <a:off x="3013173" y="3570489"/>
            <a:ext cx="5072098" cy="78581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b-NO" sz="2400" dirty="0" smtClean="0"/>
              <a:t>G2000 kultur</a:t>
            </a:r>
            <a:endParaRPr lang="nb-NO" sz="2400" dirty="0"/>
          </a:p>
        </p:txBody>
      </p:sp>
      <p:sp>
        <p:nvSpPr>
          <p:cNvPr id="20" name="Avrundet rektangel 19"/>
          <p:cNvSpPr/>
          <p:nvPr/>
        </p:nvSpPr>
        <p:spPr>
          <a:xfrm>
            <a:off x="2983595" y="4564149"/>
            <a:ext cx="5072098" cy="78581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b-NO" sz="2400" dirty="0" smtClean="0"/>
              <a:t>Seriestart</a:t>
            </a:r>
            <a:endParaRPr lang="nb-NO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 rot="16200000">
            <a:off x="-2799184" y="3084912"/>
            <a:ext cx="6858000" cy="1259632"/>
          </a:xfrm>
        </p:spPr>
        <p:txBody>
          <a:bodyPr>
            <a:noAutofit/>
          </a:bodyPr>
          <a:lstStyle/>
          <a:p>
            <a:pPr algn="l"/>
            <a:r>
              <a:rPr lang="nb-NO" sz="88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nb-NO" sz="88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 </a:t>
            </a:r>
            <a:endParaRPr lang="nb-NO" sz="5400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Picture 7" descr="flagg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-180528" y="0"/>
            <a:ext cx="1835696" cy="122379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cxnSp>
        <p:nvCxnSpPr>
          <p:cNvPr id="8" name="Rett linje 7"/>
          <p:cNvCxnSpPr/>
          <p:nvPr/>
        </p:nvCxnSpPr>
        <p:spPr>
          <a:xfrm>
            <a:off x="1907704" y="1785926"/>
            <a:ext cx="6192688" cy="0"/>
          </a:xfrm>
          <a:prstGeom prst="line">
            <a:avLst/>
          </a:prstGeom>
          <a:ln w="38100">
            <a:solidFill>
              <a:schemeClr val="accent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0" name="TekstSylinder 9"/>
          <p:cNvSpPr txBox="1"/>
          <p:nvPr/>
        </p:nvSpPr>
        <p:spPr>
          <a:xfrm>
            <a:off x="1907704" y="1052736"/>
            <a:ext cx="633670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4000" b="1" dirty="0"/>
              <a:t>Spillestil i Nordstrand fotball</a:t>
            </a:r>
            <a:endParaRPr lang="nb-NO" sz="3200" dirty="0"/>
          </a:p>
        </p:txBody>
      </p:sp>
      <p:sp>
        <p:nvSpPr>
          <p:cNvPr id="9" name="Text Box 2"/>
          <p:cNvSpPr txBox="1">
            <a:spLocks noChangeArrowheads="1"/>
          </p:cNvSpPr>
          <p:nvPr/>
        </p:nvSpPr>
        <p:spPr bwMode="auto">
          <a:xfrm>
            <a:off x="611188" y="1906488"/>
            <a:ext cx="7993259" cy="411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5000" rIns="90000" bIns="45000"/>
          <a:lstStyle/>
          <a:p>
            <a:r>
              <a:rPr lang="nb-NO" dirty="0"/>
              <a:t> </a:t>
            </a:r>
            <a:r>
              <a:rPr lang="nb-NO" b="1" dirty="0" smtClean="0"/>
              <a:t>Hovedintensjonen </a:t>
            </a:r>
            <a:r>
              <a:rPr lang="nb-NO" b="1" dirty="0"/>
              <a:t>er å være et ”spillende” fotballag der alle spillere opplever fotballglede!</a:t>
            </a:r>
            <a:endParaRPr lang="nb-NO" sz="2400" dirty="0"/>
          </a:p>
          <a:p>
            <a:r>
              <a:rPr lang="nb-NO" b="1" dirty="0"/>
              <a:t> </a:t>
            </a:r>
            <a:endParaRPr lang="nb-NO" sz="2400" dirty="0"/>
          </a:p>
          <a:p>
            <a:pPr lvl="0"/>
            <a:r>
              <a:rPr lang="nb-NO" b="1" dirty="0" smtClean="0"/>
              <a:t>1) Effektivt </a:t>
            </a:r>
            <a:r>
              <a:rPr lang="nb-NO" b="1" dirty="0"/>
              <a:t>pasningsspill med hensiktsmessig tempo </a:t>
            </a:r>
            <a:endParaRPr lang="nb-NO" b="1" dirty="0" smtClean="0"/>
          </a:p>
          <a:p>
            <a:pPr marL="1085850" lvl="2" indent="-171450">
              <a:buFont typeface="Arial" pitchFamily="34" charset="0"/>
              <a:buChar char="•"/>
            </a:pPr>
            <a:r>
              <a:rPr lang="nb-NO" sz="1200" dirty="0" smtClean="0"/>
              <a:t>Starte spill fra egen banehalvdel (tilbakespill, keeper som «utespiller», vri)</a:t>
            </a:r>
          </a:p>
          <a:p>
            <a:pPr marL="1085850" lvl="2" indent="-171450">
              <a:buFont typeface="Arial" pitchFamily="34" charset="0"/>
              <a:buChar char="•"/>
            </a:pPr>
            <a:r>
              <a:rPr lang="nb-NO" sz="1200" dirty="0" smtClean="0"/>
              <a:t>Trekant (alltid to pasningsvalg)</a:t>
            </a:r>
          </a:p>
          <a:p>
            <a:pPr marL="1085850" lvl="2" indent="-171450">
              <a:buFont typeface="Arial" pitchFamily="34" charset="0"/>
              <a:buChar char="•"/>
            </a:pPr>
            <a:r>
              <a:rPr lang="nb-NO" sz="1200" dirty="0" smtClean="0"/>
              <a:t>Fart og bevegelse (spille hverandre gode ved å løpe i ledig rom, slå og gå)</a:t>
            </a:r>
          </a:p>
          <a:p>
            <a:r>
              <a:rPr lang="nb-NO" b="1" dirty="0"/>
              <a:t> </a:t>
            </a:r>
            <a:endParaRPr lang="nb-NO" b="1" dirty="0" smtClean="0"/>
          </a:p>
          <a:p>
            <a:r>
              <a:rPr lang="nb-NO" b="1" dirty="0" smtClean="0"/>
              <a:t>2) 1 mot 1 ferdigheter offensivt og defensivt</a:t>
            </a:r>
          </a:p>
          <a:p>
            <a:pPr marL="1085850" lvl="2" indent="-171450">
              <a:buFont typeface="Arial" pitchFamily="34" charset="0"/>
              <a:buChar char="•"/>
            </a:pPr>
            <a:r>
              <a:rPr lang="nb-NO" sz="1200" dirty="0" smtClean="0"/>
              <a:t>Teknisk (trene hjemme på skudd, finter, vendinger, heade, innkast, demping, medtak)</a:t>
            </a:r>
            <a:endParaRPr lang="nb-NO" sz="1200" dirty="0"/>
          </a:p>
          <a:p>
            <a:pPr marL="1085850" lvl="2" indent="-171450">
              <a:buFont typeface="Arial" pitchFamily="34" charset="0"/>
              <a:buChar char="•"/>
            </a:pPr>
            <a:r>
              <a:rPr lang="nb-NO" sz="1200" dirty="0" smtClean="0"/>
              <a:t>Taktisk (timing, «lure triks», bevegelse, posisjoner, samarbeid)</a:t>
            </a:r>
          </a:p>
          <a:p>
            <a:pPr marL="1085850" lvl="2" indent="-171450">
              <a:buFont typeface="Arial" pitchFamily="34" charset="0"/>
              <a:buChar char="•"/>
            </a:pPr>
            <a:endParaRPr lang="nb-NO" sz="1200" dirty="0"/>
          </a:p>
          <a:p>
            <a:r>
              <a:rPr lang="nb-NO" b="1" dirty="0" smtClean="0"/>
              <a:t>3) Relasjonelle og strukturelle grunnprinsipper (4-4-2 og 4-3-3)</a:t>
            </a:r>
          </a:p>
          <a:p>
            <a:pPr marL="1085850" lvl="2" indent="-171450">
              <a:buFont typeface="Arial" pitchFamily="34" charset="0"/>
              <a:buChar char="•"/>
            </a:pPr>
            <a:r>
              <a:rPr lang="nb-NO" sz="1200" dirty="0" smtClean="0"/>
              <a:t>Spilleforståelse </a:t>
            </a:r>
            <a:r>
              <a:rPr lang="nb-NO" sz="1200" dirty="0"/>
              <a:t>og </a:t>
            </a:r>
            <a:r>
              <a:rPr lang="nb-NO" sz="1200" dirty="0" smtClean="0"/>
              <a:t>valg (posisjon og rolle på banen, bredde, tenke 2 skritt frem…)</a:t>
            </a:r>
            <a:endParaRPr lang="nb-NO" sz="1200" dirty="0"/>
          </a:p>
          <a:p>
            <a:endParaRPr lang="nb-NO" b="1" dirty="0" smtClean="0"/>
          </a:p>
          <a:p>
            <a:r>
              <a:rPr lang="nb-NO" b="1" dirty="0" smtClean="0"/>
              <a:t>4) Offensivt og underholdende</a:t>
            </a:r>
          </a:p>
          <a:p>
            <a:pPr marL="1085850" lvl="2" indent="-171450">
              <a:buFont typeface="Arial" pitchFamily="34" charset="0"/>
              <a:buChar char="•"/>
            </a:pPr>
            <a:r>
              <a:rPr lang="nb-NO" sz="1200" dirty="0" smtClean="0"/>
              <a:t>Ta </a:t>
            </a:r>
            <a:r>
              <a:rPr lang="nb-NO" sz="1200" dirty="0"/>
              <a:t>risiko for å skape målsjanser og våge å tape</a:t>
            </a:r>
            <a:r>
              <a:rPr lang="nb-NO" sz="1200" dirty="0" smtClean="0"/>
              <a:t>! (KULE KAMPER = MANGE TILSUKERE)</a:t>
            </a:r>
            <a:endParaRPr lang="nb-NO" sz="1200" dirty="0"/>
          </a:p>
        </p:txBody>
      </p:sp>
    </p:spTree>
    <p:extLst>
      <p:ext uri="{BB962C8B-B14F-4D97-AF65-F5344CB8AC3E}">
        <p14:creationId xmlns:p14="http://schemas.microsoft.com/office/powerpoint/2010/main" val="25999491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3" dur="2000"/>
                                        <p:tgtEl>
                                          <p:spTgt spid="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6" dur="2000"/>
                                        <p:tgtEl>
                                          <p:spTgt spid="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9" dur="2000"/>
                                        <p:tgtEl>
                                          <p:spTgt spid="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4" dur="2000"/>
                                        <p:tgtEl>
                                          <p:spTgt spid="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7" dur="2000"/>
                                        <p:tgtEl>
                                          <p:spTgt spid="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66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 rot="16200000">
            <a:off x="-2799184" y="3084912"/>
            <a:ext cx="6858000" cy="1259632"/>
          </a:xfrm>
        </p:spPr>
        <p:txBody>
          <a:bodyPr>
            <a:noAutofit/>
          </a:bodyPr>
          <a:lstStyle/>
          <a:p>
            <a:pPr algn="l"/>
            <a:r>
              <a:rPr lang="nb-NO" sz="88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nb-NO" sz="88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 </a:t>
            </a:r>
            <a:endParaRPr lang="nb-NO" sz="5400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Picture 7" descr="flagg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-180528" y="0"/>
            <a:ext cx="1835696" cy="122379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cxnSp>
        <p:nvCxnSpPr>
          <p:cNvPr id="8" name="Rett linje 7"/>
          <p:cNvCxnSpPr/>
          <p:nvPr/>
        </p:nvCxnSpPr>
        <p:spPr>
          <a:xfrm>
            <a:off x="1907704" y="1785926"/>
            <a:ext cx="6192688" cy="0"/>
          </a:xfrm>
          <a:prstGeom prst="line">
            <a:avLst/>
          </a:prstGeom>
          <a:ln w="38100">
            <a:solidFill>
              <a:schemeClr val="accent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0" name="TekstSylinder 9"/>
          <p:cNvSpPr txBox="1"/>
          <p:nvPr/>
        </p:nvSpPr>
        <p:spPr>
          <a:xfrm>
            <a:off x="1907704" y="1052736"/>
            <a:ext cx="633670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b-NO" sz="4000" dirty="0" smtClean="0"/>
              <a:t>G 2000 kultur</a:t>
            </a:r>
            <a:endParaRPr lang="nb-NO" sz="2400" dirty="0" smtClean="0">
              <a:ea typeface="SimSun" charset="0"/>
              <a:cs typeface="SimSun" charset="0"/>
            </a:endParaRPr>
          </a:p>
        </p:txBody>
      </p:sp>
      <p:sp>
        <p:nvSpPr>
          <p:cNvPr id="11" name="Text Box 2"/>
          <p:cNvSpPr txBox="1">
            <a:spLocks noChangeArrowheads="1"/>
          </p:cNvSpPr>
          <p:nvPr/>
        </p:nvSpPr>
        <p:spPr bwMode="auto">
          <a:xfrm>
            <a:off x="611188" y="1988840"/>
            <a:ext cx="7991475" cy="411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5000" rIns="90000" bIns="45000"/>
          <a:lstStyle/>
          <a:p>
            <a:r>
              <a:rPr lang="nb-NO" dirty="0" smtClean="0"/>
              <a:t>Vi </a:t>
            </a:r>
            <a:r>
              <a:rPr lang="nb-NO" dirty="0"/>
              <a:t>kjemper for </a:t>
            </a:r>
            <a:r>
              <a:rPr lang="nb-NO" b="1" dirty="0" smtClean="0"/>
              <a:t>LAGET</a:t>
            </a:r>
          </a:p>
          <a:p>
            <a:r>
              <a:rPr lang="nb-NO" dirty="0" smtClean="0"/>
              <a:t>	….til det beste for laget</a:t>
            </a:r>
          </a:p>
          <a:p>
            <a:r>
              <a:rPr lang="nb-NO" dirty="0" smtClean="0"/>
              <a:t>	….når vi har ballen er alle i angrep, når vi ikke har ballen er alle i forsvar</a:t>
            </a:r>
          </a:p>
          <a:p>
            <a:endParaRPr lang="nb-NO" dirty="0" smtClean="0"/>
          </a:p>
          <a:p>
            <a:r>
              <a:rPr lang="nb-NO" dirty="0" smtClean="0"/>
              <a:t>Vi </a:t>
            </a:r>
            <a:r>
              <a:rPr lang="nb-NO" dirty="0"/>
              <a:t>er </a:t>
            </a:r>
            <a:r>
              <a:rPr lang="nb-NO" b="1" dirty="0"/>
              <a:t>KOMPISER</a:t>
            </a:r>
            <a:endParaRPr lang="nb-NO" dirty="0"/>
          </a:p>
          <a:p>
            <a:pPr>
              <a:lnSpc>
                <a:spcPct val="150000"/>
              </a:lnSpc>
            </a:pPr>
            <a:r>
              <a:rPr lang="nb-NO" dirty="0" smtClean="0"/>
              <a:t>	</a:t>
            </a:r>
            <a:r>
              <a:rPr lang="nb-NO" b="1" dirty="0" smtClean="0"/>
              <a:t>…..alle </a:t>
            </a:r>
            <a:r>
              <a:rPr lang="nb-NO" dirty="0" smtClean="0"/>
              <a:t>skal ha det gøy på trening og kamp</a:t>
            </a:r>
          </a:p>
          <a:p>
            <a:pPr>
              <a:lnSpc>
                <a:spcPct val="150000"/>
              </a:lnSpc>
            </a:pPr>
            <a:r>
              <a:rPr lang="nb-NO" dirty="0" smtClean="0"/>
              <a:t>	….toleranse </a:t>
            </a:r>
            <a:r>
              <a:rPr lang="nb-NO" dirty="0"/>
              <a:t>for andres feil og egne feil</a:t>
            </a:r>
          </a:p>
          <a:p>
            <a:r>
              <a:rPr lang="nb-NO" dirty="0"/>
              <a:t>	</a:t>
            </a:r>
            <a:r>
              <a:rPr lang="nb-NO" u="sng" dirty="0" smtClean="0"/>
              <a:t>….nulltoleranse </a:t>
            </a:r>
            <a:r>
              <a:rPr lang="nb-NO" u="sng" dirty="0"/>
              <a:t>for negativ omtale til/om: </a:t>
            </a:r>
            <a:r>
              <a:rPr lang="nb-NO" dirty="0"/>
              <a:t>Medspiller, Motspiller, Trener </a:t>
            </a:r>
            <a:r>
              <a:rPr lang="nb-NO" dirty="0" smtClean="0"/>
              <a:t>	og Dommer</a:t>
            </a:r>
          </a:p>
          <a:p>
            <a:endParaRPr lang="nb-NO" dirty="0" smtClean="0"/>
          </a:p>
          <a:p>
            <a:r>
              <a:rPr lang="nb-NO" dirty="0" smtClean="0"/>
              <a:t>Vi </a:t>
            </a:r>
            <a:r>
              <a:rPr lang="nb-NO" dirty="0"/>
              <a:t>gir oss </a:t>
            </a:r>
            <a:r>
              <a:rPr lang="nb-NO" b="1" dirty="0" smtClean="0"/>
              <a:t>ALDRI</a:t>
            </a:r>
          </a:p>
          <a:p>
            <a:r>
              <a:rPr lang="nb-NO" dirty="0"/>
              <a:t>	</a:t>
            </a:r>
            <a:r>
              <a:rPr lang="nb-NO" dirty="0" smtClean="0"/>
              <a:t>….positiv mental innstilling</a:t>
            </a:r>
          </a:p>
          <a:p>
            <a:r>
              <a:rPr lang="nb-NO" dirty="0"/>
              <a:t>	</a:t>
            </a:r>
            <a:r>
              <a:rPr lang="nb-NO" dirty="0" smtClean="0"/>
              <a:t>….1-3 i første omgang er en mulighet </a:t>
            </a:r>
            <a:endParaRPr lang="nb-NO" dirty="0"/>
          </a:p>
          <a:p>
            <a:pPr>
              <a:lnSpc>
                <a:spcPct val="150000"/>
              </a:lnSpc>
            </a:pPr>
            <a:endParaRPr lang="nb-NO" dirty="0" smtClean="0"/>
          </a:p>
          <a:p>
            <a:pPr lvl="0"/>
            <a:endParaRPr lang="nb-NO" dirty="0" smtClean="0"/>
          </a:p>
          <a:p>
            <a:r>
              <a:rPr lang="nb-NO" b="1" dirty="0"/>
              <a:t> </a:t>
            </a:r>
            <a:endParaRPr lang="nb-NO" dirty="0"/>
          </a:p>
          <a:p>
            <a:pPr marL="342900" indent="-342900">
              <a:lnSpc>
                <a:spcPct val="150000"/>
              </a:lnSpc>
              <a:buFont typeface="Arial" pitchFamily="34" charset="0"/>
              <a:buChar char="•"/>
            </a:pPr>
            <a:endParaRPr lang="nb-NO" dirty="0"/>
          </a:p>
          <a:p>
            <a:pPr>
              <a:lnSpc>
                <a:spcPct val="100000"/>
              </a:lnSpc>
              <a:spcBef>
                <a:spcPts val="638"/>
              </a:spcBef>
              <a:buClrTx/>
              <a:buFont typeface="Arial" pitchFamily="34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nb-NO" dirty="0">
              <a:solidFill>
                <a:schemeClr val="bg1">
                  <a:lumMod val="65000"/>
                </a:schemeClr>
              </a:solidFill>
              <a:ea typeface="SimSun" charset="0"/>
              <a:cs typeface="SimSun" charset="0"/>
            </a:endParaRPr>
          </a:p>
          <a:p>
            <a:pPr algn="ctr">
              <a:lnSpc>
                <a:spcPct val="100000"/>
              </a:lnSpc>
              <a:spcBef>
                <a:spcPts val="638"/>
              </a:spcBef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nb-NO" sz="3200" i="1" dirty="0">
              <a:latin typeface="+mj-lt"/>
              <a:ea typeface="+mj-ea"/>
              <a:cs typeface="+mj-cs"/>
            </a:endParaRPr>
          </a:p>
          <a:p>
            <a:pPr algn="ctr">
              <a:lnSpc>
                <a:spcPct val="100000"/>
              </a:lnSpc>
              <a:spcBef>
                <a:spcPts val="638"/>
              </a:spcBef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nb-NO" sz="2400" dirty="0">
              <a:solidFill>
                <a:srgbClr val="000066"/>
              </a:solidFill>
              <a:latin typeface="Calibri" charset="0"/>
              <a:ea typeface="SimSun" charset="0"/>
              <a:cs typeface="SimSun" charset="0"/>
            </a:endParaRPr>
          </a:p>
          <a:p>
            <a:pPr algn="ctr">
              <a:lnSpc>
                <a:spcPct val="100000"/>
              </a:lnSpc>
              <a:spcBef>
                <a:spcPts val="638"/>
              </a:spcBef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nb-NO" sz="2400" dirty="0">
              <a:solidFill>
                <a:srgbClr val="000066"/>
              </a:solidFill>
              <a:latin typeface="Calibri" charset="0"/>
              <a:ea typeface="SimSun" charset="0"/>
              <a:cs typeface="SimSun" charset="0"/>
            </a:endParaRPr>
          </a:p>
          <a:p>
            <a:pPr algn="ctr">
              <a:lnSpc>
                <a:spcPct val="100000"/>
              </a:lnSpc>
              <a:spcBef>
                <a:spcPts val="638"/>
              </a:spcBef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nb-NO" sz="2400" dirty="0">
              <a:solidFill>
                <a:srgbClr val="000066"/>
              </a:solidFill>
              <a:latin typeface="Calibri" charset="0"/>
              <a:ea typeface="SimSun" charset="0"/>
              <a:cs typeface="SimSu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2280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 rot="16200000">
            <a:off x="-2799184" y="3084912"/>
            <a:ext cx="6858000" cy="1259632"/>
          </a:xfrm>
        </p:spPr>
        <p:txBody>
          <a:bodyPr>
            <a:noAutofit/>
          </a:bodyPr>
          <a:lstStyle/>
          <a:p>
            <a:pPr algn="l"/>
            <a:r>
              <a:rPr lang="nb-NO" sz="88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nb-NO" sz="88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 </a:t>
            </a:r>
            <a:endParaRPr lang="nb-NO" sz="5400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Picture 7" descr="flagg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-180528" y="0"/>
            <a:ext cx="1835696" cy="122379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cxnSp>
        <p:nvCxnSpPr>
          <p:cNvPr id="8" name="Rett linje 7"/>
          <p:cNvCxnSpPr/>
          <p:nvPr/>
        </p:nvCxnSpPr>
        <p:spPr>
          <a:xfrm>
            <a:off x="1907704" y="1785926"/>
            <a:ext cx="6192688" cy="0"/>
          </a:xfrm>
          <a:prstGeom prst="line">
            <a:avLst/>
          </a:prstGeom>
          <a:ln w="38100">
            <a:solidFill>
              <a:schemeClr val="accent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0" name="TekstSylinder 9"/>
          <p:cNvSpPr txBox="1"/>
          <p:nvPr/>
        </p:nvSpPr>
        <p:spPr>
          <a:xfrm>
            <a:off x="1907704" y="1052736"/>
            <a:ext cx="633670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b-NO" sz="4000" dirty="0" smtClean="0"/>
              <a:t>Spillerens hverdag</a:t>
            </a:r>
            <a:endParaRPr lang="nb-NO" sz="2400" dirty="0" smtClean="0">
              <a:ea typeface="SimSun" charset="0"/>
              <a:cs typeface="SimSun" charset="0"/>
            </a:endParaRPr>
          </a:p>
        </p:txBody>
      </p:sp>
      <p:sp>
        <p:nvSpPr>
          <p:cNvPr id="11" name="Text Box 2"/>
          <p:cNvSpPr txBox="1">
            <a:spLocks noChangeArrowheads="1"/>
          </p:cNvSpPr>
          <p:nvPr/>
        </p:nvSpPr>
        <p:spPr bwMode="auto">
          <a:xfrm>
            <a:off x="611188" y="2171720"/>
            <a:ext cx="7991475" cy="411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5000" rIns="90000" bIns="45000"/>
          <a:lstStyle/>
          <a:p>
            <a:pPr marL="342900" indent="-342900">
              <a:buFont typeface="Arial" pitchFamily="34" charset="0"/>
              <a:buChar char="•"/>
            </a:pPr>
            <a:r>
              <a:rPr lang="nb-NO" sz="2000" dirty="0" smtClean="0"/>
              <a:t>Mandag 	17:30 </a:t>
            </a:r>
            <a:r>
              <a:rPr lang="nb-NO" sz="2000" dirty="0"/>
              <a:t>- </a:t>
            </a:r>
            <a:r>
              <a:rPr lang="nb-NO" sz="2000" dirty="0" smtClean="0"/>
              <a:t>19:00</a:t>
            </a:r>
            <a:endParaRPr lang="nb-NO" sz="2000" dirty="0"/>
          </a:p>
          <a:p>
            <a:pPr marL="342900" indent="-342900">
              <a:buFont typeface="Arial" pitchFamily="34" charset="0"/>
              <a:buChar char="•"/>
            </a:pPr>
            <a:endParaRPr lang="nn-NO" sz="2000" dirty="0" smtClean="0"/>
          </a:p>
          <a:p>
            <a:pPr marL="342900" indent="-342900">
              <a:buFont typeface="Arial" pitchFamily="34" charset="0"/>
              <a:buChar char="•"/>
            </a:pPr>
            <a:r>
              <a:rPr lang="nn-NO" sz="2000" dirty="0" smtClean="0"/>
              <a:t>Fredag 	17:30 </a:t>
            </a:r>
            <a:r>
              <a:rPr lang="nn-NO" sz="2000" dirty="0"/>
              <a:t>- </a:t>
            </a:r>
            <a:r>
              <a:rPr lang="nn-NO" sz="2000" dirty="0" smtClean="0"/>
              <a:t>19:00</a:t>
            </a:r>
          </a:p>
          <a:p>
            <a:pPr marL="342900" indent="-342900">
              <a:buFont typeface="Arial" pitchFamily="34" charset="0"/>
              <a:buChar char="•"/>
            </a:pPr>
            <a:endParaRPr lang="nn-NO" sz="2000" dirty="0" smtClean="0"/>
          </a:p>
          <a:p>
            <a:pPr marL="342900" indent="-342900">
              <a:buFont typeface="Arial" pitchFamily="34" charset="0"/>
              <a:buChar char="•"/>
            </a:pPr>
            <a:r>
              <a:rPr lang="nn-NO" sz="2000" dirty="0" smtClean="0"/>
              <a:t>Egentrening (web, flyer, YouTube)</a:t>
            </a:r>
            <a:endParaRPr lang="nn-NO" sz="2000" dirty="0"/>
          </a:p>
          <a:p>
            <a:endParaRPr lang="nb-NO" sz="1400" i="1" dirty="0" smtClean="0"/>
          </a:p>
          <a:p>
            <a:pPr marL="285750" indent="-285750">
              <a:buFontTx/>
              <a:buChar char="-"/>
            </a:pPr>
            <a:r>
              <a:rPr lang="nb-NO" sz="1400" i="1" dirty="0" smtClean="0"/>
              <a:t>Husk </a:t>
            </a:r>
            <a:r>
              <a:rPr lang="nb-NO" sz="1400" i="1" dirty="0"/>
              <a:t>oppmøte 10 min før oppsatt </a:t>
            </a:r>
            <a:r>
              <a:rPr lang="nb-NO" sz="1400" i="1" dirty="0" smtClean="0"/>
              <a:t>treningstid</a:t>
            </a:r>
          </a:p>
          <a:p>
            <a:pPr marL="285750" indent="-285750">
              <a:buFontTx/>
              <a:buChar char="-"/>
            </a:pPr>
            <a:endParaRPr lang="nb-NO" sz="1400" i="1" dirty="0" smtClean="0"/>
          </a:p>
          <a:p>
            <a:pPr marL="285750" indent="-285750">
              <a:buFontTx/>
              <a:buChar char="-"/>
            </a:pPr>
            <a:r>
              <a:rPr lang="nb-NO" sz="1400" i="1" dirty="0" smtClean="0"/>
              <a:t>Ha med sekk/bag m/drikke</a:t>
            </a:r>
            <a:r>
              <a:rPr lang="nb-NO" sz="1400" i="1" dirty="0"/>
              <a:t>, leggskinn, joggesko, </a:t>
            </a:r>
            <a:r>
              <a:rPr lang="nb-NO" sz="1400" i="1" dirty="0" smtClean="0"/>
              <a:t>skifte</a:t>
            </a:r>
          </a:p>
          <a:p>
            <a:endParaRPr lang="nb-NO" sz="1400" i="1" dirty="0" smtClean="0"/>
          </a:p>
          <a:p>
            <a:pPr marL="285750" indent="-285750">
              <a:buFontTx/>
              <a:buChar char="-"/>
            </a:pPr>
            <a:r>
              <a:rPr lang="nb-NO" sz="1400" i="1" dirty="0" smtClean="0"/>
              <a:t>Ikke kjefting</a:t>
            </a:r>
          </a:p>
          <a:p>
            <a:pPr marL="285750" indent="-285750">
              <a:buFontTx/>
              <a:buChar char="-"/>
            </a:pPr>
            <a:endParaRPr lang="nb-NO" sz="1400" i="1" dirty="0"/>
          </a:p>
          <a:p>
            <a:pPr marL="285750" indent="-285750">
              <a:buFontTx/>
              <a:buChar char="-"/>
            </a:pPr>
            <a:r>
              <a:rPr lang="nb-NO" sz="1400" i="1" dirty="0" smtClean="0"/>
              <a:t>Disiplin og fokus på øvelser</a:t>
            </a:r>
            <a:endParaRPr lang="nb-NO" sz="1400" i="1" dirty="0"/>
          </a:p>
          <a:p>
            <a:pPr marL="342900" indent="-342900">
              <a:lnSpc>
                <a:spcPct val="150000"/>
              </a:lnSpc>
              <a:buFont typeface="Arial" pitchFamily="34" charset="0"/>
              <a:buChar char="•"/>
            </a:pPr>
            <a:endParaRPr lang="nb-NO" sz="2400" dirty="0"/>
          </a:p>
          <a:p>
            <a:pPr>
              <a:lnSpc>
                <a:spcPct val="100000"/>
              </a:lnSpc>
              <a:spcBef>
                <a:spcPts val="638"/>
              </a:spcBef>
              <a:buClrTx/>
              <a:buFont typeface="Arial" pitchFamily="34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nb-NO" sz="2400" dirty="0">
              <a:solidFill>
                <a:schemeClr val="bg1">
                  <a:lumMod val="65000"/>
                </a:schemeClr>
              </a:solidFill>
              <a:ea typeface="SimSun" charset="0"/>
              <a:cs typeface="SimSun" charset="0"/>
            </a:endParaRPr>
          </a:p>
          <a:p>
            <a:pPr algn="ctr">
              <a:lnSpc>
                <a:spcPct val="100000"/>
              </a:lnSpc>
              <a:spcBef>
                <a:spcPts val="638"/>
              </a:spcBef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nb-NO" sz="4000" i="1" dirty="0">
              <a:latin typeface="+mj-lt"/>
              <a:ea typeface="+mj-ea"/>
              <a:cs typeface="+mj-cs"/>
            </a:endParaRPr>
          </a:p>
          <a:p>
            <a:pPr algn="ctr">
              <a:lnSpc>
                <a:spcPct val="100000"/>
              </a:lnSpc>
              <a:spcBef>
                <a:spcPts val="638"/>
              </a:spcBef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nb-NO" sz="3200" dirty="0">
              <a:solidFill>
                <a:srgbClr val="000066"/>
              </a:solidFill>
              <a:latin typeface="Calibri" charset="0"/>
              <a:ea typeface="SimSun" charset="0"/>
              <a:cs typeface="SimSun" charset="0"/>
            </a:endParaRPr>
          </a:p>
          <a:p>
            <a:pPr algn="ctr">
              <a:lnSpc>
                <a:spcPct val="100000"/>
              </a:lnSpc>
              <a:spcBef>
                <a:spcPts val="638"/>
              </a:spcBef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nb-NO" sz="3200" dirty="0">
              <a:solidFill>
                <a:srgbClr val="000066"/>
              </a:solidFill>
              <a:latin typeface="Calibri" charset="0"/>
              <a:ea typeface="SimSun" charset="0"/>
              <a:cs typeface="SimSun" charset="0"/>
            </a:endParaRPr>
          </a:p>
          <a:p>
            <a:pPr algn="ctr">
              <a:lnSpc>
                <a:spcPct val="100000"/>
              </a:lnSpc>
              <a:spcBef>
                <a:spcPts val="638"/>
              </a:spcBef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nb-NO" sz="3200" dirty="0">
              <a:solidFill>
                <a:srgbClr val="000066"/>
              </a:solidFill>
              <a:latin typeface="Calibri" charset="0"/>
              <a:ea typeface="SimSun" charset="0"/>
              <a:cs typeface="SimSun" charset="0"/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79332" y="3429000"/>
            <a:ext cx="2171700" cy="2524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763393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 rot="16200000">
            <a:off x="-2799184" y="3084912"/>
            <a:ext cx="6858000" cy="1259632"/>
          </a:xfrm>
        </p:spPr>
        <p:txBody>
          <a:bodyPr>
            <a:noAutofit/>
          </a:bodyPr>
          <a:lstStyle/>
          <a:p>
            <a:pPr algn="l"/>
            <a:r>
              <a:rPr lang="nb-NO" sz="88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nb-NO" sz="88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 </a:t>
            </a:r>
            <a:endParaRPr lang="nb-NO" sz="5400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Picture 7" descr="flagg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-180528" y="0"/>
            <a:ext cx="1835696" cy="122379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cxnSp>
        <p:nvCxnSpPr>
          <p:cNvPr id="8" name="Rett linje 7"/>
          <p:cNvCxnSpPr/>
          <p:nvPr/>
        </p:nvCxnSpPr>
        <p:spPr>
          <a:xfrm>
            <a:off x="1907704" y="1785926"/>
            <a:ext cx="6192688" cy="0"/>
          </a:xfrm>
          <a:prstGeom prst="line">
            <a:avLst/>
          </a:prstGeom>
          <a:ln w="38100">
            <a:solidFill>
              <a:schemeClr val="accent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0" name="TekstSylinder 9"/>
          <p:cNvSpPr txBox="1"/>
          <p:nvPr/>
        </p:nvSpPr>
        <p:spPr>
          <a:xfrm>
            <a:off x="1907704" y="1052736"/>
            <a:ext cx="633670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b-NO" sz="4000" dirty="0" smtClean="0"/>
              <a:t>Treningsgrupper</a:t>
            </a:r>
            <a:endParaRPr lang="nb-NO" sz="2400" dirty="0" smtClean="0">
              <a:ea typeface="SimSun" charset="0"/>
              <a:cs typeface="SimSun" charset="0"/>
            </a:endParaRPr>
          </a:p>
        </p:txBody>
      </p:sp>
      <p:sp>
        <p:nvSpPr>
          <p:cNvPr id="11" name="Text Box 2"/>
          <p:cNvSpPr txBox="1">
            <a:spLocks noChangeArrowheads="1"/>
          </p:cNvSpPr>
          <p:nvPr/>
        </p:nvSpPr>
        <p:spPr bwMode="auto">
          <a:xfrm>
            <a:off x="611188" y="2171720"/>
            <a:ext cx="7991475" cy="411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5000" rIns="90000" bIns="45000"/>
          <a:lstStyle/>
          <a:p>
            <a:pPr marL="342900" indent="-342900">
              <a:buFont typeface="Arial" pitchFamily="34" charset="0"/>
              <a:buChar char="•"/>
            </a:pPr>
            <a:r>
              <a:rPr lang="nb-NO" sz="2400" dirty="0"/>
              <a:t>Naturlig å dele inn i treningsgrupper der man trener på noen lunde jevnt nivå (NIF, NFF, andre sporter) deler av treningen</a:t>
            </a:r>
          </a:p>
          <a:p>
            <a:pPr marL="342900" indent="-342900">
              <a:buFont typeface="Arial" pitchFamily="34" charset="0"/>
              <a:buChar char="•"/>
            </a:pPr>
            <a:endParaRPr lang="nb-NO" sz="2400" dirty="0" smtClean="0"/>
          </a:p>
          <a:p>
            <a:pPr marL="342900" indent="-342900">
              <a:buFont typeface="Arial" pitchFamily="34" charset="0"/>
              <a:buChar char="•"/>
            </a:pPr>
            <a:r>
              <a:rPr lang="nb-NO" sz="2400" b="1" dirty="0" smtClean="0"/>
              <a:t>TRYGGHET </a:t>
            </a:r>
            <a:r>
              <a:rPr lang="nb-NO" sz="2400" b="1" dirty="0"/>
              <a:t>vs. UTFORDRINGER) + MESTRING = TRIVSEL OG UTVIKLING </a:t>
            </a:r>
            <a:endParaRPr lang="nb-NO" sz="2400" b="1" dirty="0" smtClean="0"/>
          </a:p>
          <a:p>
            <a:pPr marL="342900" indent="-342900">
              <a:buFont typeface="Arial" pitchFamily="34" charset="0"/>
              <a:buChar char="•"/>
            </a:pPr>
            <a:endParaRPr lang="nb-NO" sz="2400" dirty="0"/>
          </a:p>
          <a:p>
            <a:pPr marL="342900" indent="-342900">
              <a:buFont typeface="Arial" pitchFamily="34" charset="0"/>
              <a:buChar char="•"/>
            </a:pPr>
            <a:r>
              <a:rPr lang="nb-NO" sz="2400" dirty="0" smtClean="0"/>
              <a:t>Alle skal kjenne noen på sin gruppe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nb-NO" sz="2400" dirty="0" smtClean="0"/>
              <a:t>1-5 grupper 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nb-NO" sz="2400" dirty="0" smtClean="0"/>
              <a:t>Halvparten av treningstid samlet</a:t>
            </a:r>
          </a:p>
          <a:p>
            <a:endParaRPr lang="nb-NO" sz="2400" dirty="0" smtClean="0"/>
          </a:p>
          <a:p>
            <a:endParaRPr lang="nb-NO" sz="2400" dirty="0"/>
          </a:p>
          <a:p>
            <a:pPr marL="342900" indent="-342900">
              <a:buFont typeface="Arial" pitchFamily="34" charset="0"/>
              <a:buChar char="•"/>
            </a:pPr>
            <a:endParaRPr lang="nb-NO" sz="2400" dirty="0" smtClean="0"/>
          </a:p>
          <a:p>
            <a:endParaRPr lang="nb-NO" sz="2400" dirty="0"/>
          </a:p>
          <a:p>
            <a:r>
              <a:rPr lang="nb-NO" sz="2400" dirty="0"/>
              <a:t> </a:t>
            </a:r>
          </a:p>
          <a:p>
            <a:r>
              <a:rPr lang="nb-NO" sz="2400" dirty="0"/>
              <a:t> </a:t>
            </a:r>
          </a:p>
          <a:p>
            <a:pPr marL="342900" indent="-342900">
              <a:lnSpc>
                <a:spcPct val="150000"/>
              </a:lnSpc>
              <a:buFont typeface="Arial" pitchFamily="34" charset="0"/>
              <a:buChar char="•"/>
            </a:pPr>
            <a:endParaRPr lang="nb-NO" sz="2400" dirty="0"/>
          </a:p>
          <a:p>
            <a:pPr>
              <a:lnSpc>
                <a:spcPct val="100000"/>
              </a:lnSpc>
              <a:spcBef>
                <a:spcPts val="638"/>
              </a:spcBef>
              <a:buClrTx/>
              <a:buFont typeface="Arial" pitchFamily="34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nb-NO" sz="2400" dirty="0">
              <a:solidFill>
                <a:schemeClr val="bg1">
                  <a:lumMod val="65000"/>
                </a:schemeClr>
              </a:solidFill>
              <a:ea typeface="SimSun" charset="0"/>
              <a:cs typeface="SimSun" charset="0"/>
            </a:endParaRPr>
          </a:p>
          <a:p>
            <a:pPr algn="ctr">
              <a:lnSpc>
                <a:spcPct val="100000"/>
              </a:lnSpc>
              <a:spcBef>
                <a:spcPts val="638"/>
              </a:spcBef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nb-NO" sz="4000" i="1" dirty="0">
              <a:latin typeface="+mj-lt"/>
              <a:ea typeface="+mj-ea"/>
              <a:cs typeface="+mj-cs"/>
            </a:endParaRPr>
          </a:p>
          <a:p>
            <a:pPr algn="ctr">
              <a:lnSpc>
                <a:spcPct val="100000"/>
              </a:lnSpc>
              <a:spcBef>
                <a:spcPts val="638"/>
              </a:spcBef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nb-NO" sz="3200" dirty="0">
              <a:solidFill>
                <a:srgbClr val="000066"/>
              </a:solidFill>
              <a:latin typeface="Calibri" charset="0"/>
              <a:ea typeface="SimSun" charset="0"/>
              <a:cs typeface="SimSun" charset="0"/>
            </a:endParaRPr>
          </a:p>
          <a:p>
            <a:pPr algn="ctr">
              <a:lnSpc>
                <a:spcPct val="100000"/>
              </a:lnSpc>
              <a:spcBef>
                <a:spcPts val="638"/>
              </a:spcBef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nb-NO" sz="3200" dirty="0">
              <a:solidFill>
                <a:srgbClr val="000066"/>
              </a:solidFill>
              <a:latin typeface="Calibri" charset="0"/>
              <a:ea typeface="SimSun" charset="0"/>
              <a:cs typeface="SimSun" charset="0"/>
            </a:endParaRPr>
          </a:p>
          <a:p>
            <a:pPr algn="ctr">
              <a:lnSpc>
                <a:spcPct val="100000"/>
              </a:lnSpc>
              <a:spcBef>
                <a:spcPts val="638"/>
              </a:spcBef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nb-NO" sz="3200" dirty="0">
              <a:solidFill>
                <a:srgbClr val="000066"/>
              </a:solidFill>
              <a:latin typeface="Calibri" charset="0"/>
              <a:ea typeface="SimSun" charset="0"/>
              <a:cs typeface="SimSun" charset="0"/>
            </a:endParaRPr>
          </a:p>
        </p:txBody>
      </p:sp>
      <p:pic>
        <p:nvPicPr>
          <p:cNvPr id="7" name="Bilde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96136" y="4243097"/>
            <a:ext cx="3191964" cy="24311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56495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492125" y="1223797"/>
            <a:ext cx="8229600" cy="1143000"/>
          </a:xfrm>
          <a:ln/>
        </p:spPr>
        <p:txBody>
          <a:bodyPr>
            <a:normAutofit fontScale="90000"/>
          </a:bodyPr>
          <a:lstStyle/>
          <a:p>
            <a:pPr algn="ctr">
              <a:lnSpc>
                <a:spcPct val="100000"/>
              </a:lnSpc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dirty="0" smtClean="0">
                <a:latin typeface="+mn-lt"/>
                <a:ea typeface="+mn-ea"/>
                <a:cs typeface="+mn-cs"/>
              </a:rPr>
              <a:t>Serien 2012</a:t>
            </a:r>
          </a:p>
          <a:p>
            <a:pPr algn="l"/>
            <a:r>
              <a:rPr lang="nb-NO" sz="88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  </a:t>
            </a:r>
            <a:endParaRPr lang="nb-NO" sz="5400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Picture 7" descr="flagg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-180528" y="0"/>
            <a:ext cx="1835696" cy="122379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cxnSp>
        <p:nvCxnSpPr>
          <p:cNvPr id="5" name="Rett linje 4"/>
          <p:cNvCxnSpPr/>
          <p:nvPr/>
        </p:nvCxnSpPr>
        <p:spPr>
          <a:xfrm>
            <a:off x="2195736" y="1571612"/>
            <a:ext cx="5040560" cy="0"/>
          </a:xfrm>
          <a:prstGeom prst="line">
            <a:avLst/>
          </a:prstGeom>
          <a:ln w="38100">
            <a:solidFill>
              <a:schemeClr val="accent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" name="Text Box 2"/>
          <p:cNvSpPr txBox="1">
            <a:spLocks noChangeArrowheads="1"/>
          </p:cNvSpPr>
          <p:nvPr/>
        </p:nvSpPr>
        <p:spPr bwMode="auto">
          <a:xfrm>
            <a:off x="611188" y="2060848"/>
            <a:ext cx="7993259" cy="411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5000" rIns="90000" bIns="45000"/>
          <a:lstStyle/>
          <a:p>
            <a:pPr>
              <a:lnSpc>
                <a:spcPct val="100000"/>
              </a:lnSpc>
              <a:spcBef>
                <a:spcPts val="638"/>
              </a:spcBef>
              <a:buClrTx/>
              <a:buFont typeface="Arial" pitchFamily="34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sz="2400" b="1" dirty="0" smtClean="0">
                <a:solidFill>
                  <a:srgbClr val="0066CC"/>
                </a:solidFill>
                <a:ea typeface="SimSun" charset="0"/>
                <a:cs typeface="SimSun" charset="0"/>
              </a:rPr>
              <a:t> 6 serielag i 7er serien</a:t>
            </a:r>
          </a:p>
          <a:p>
            <a:pPr lvl="1">
              <a:spcBef>
                <a:spcPts val="638"/>
              </a:spcBef>
              <a:buFont typeface="Arial" pitchFamily="34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sz="2400" dirty="0">
                <a:solidFill>
                  <a:schemeClr val="bg1">
                    <a:lumMod val="50000"/>
                  </a:schemeClr>
                </a:solidFill>
                <a:ea typeface="SimSun" charset="0"/>
                <a:cs typeface="SimSun" charset="0"/>
              </a:rPr>
              <a:t> </a:t>
            </a:r>
            <a:r>
              <a:rPr lang="nb-NO" sz="2400" dirty="0" smtClean="0">
                <a:solidFill>
                  <a:schemeClr val="bg1">
                    <a:lumMod val="50000"/>
                  </a:schemeClr>
                </a:solidFill>
                <a:ea typeface="SimSun" charset="0"/>
                <a:cs typeface="SimSun" charset="0"/>
              </a:rPr>
              <a:t>54 spillere. Noen lag har 8 spillere, andre har 11</a:t>
            </a:r>
          </a:p>
          <a:p>
            <a:pPr>
              <a:lnSpc>
                <a:spcPct val="100000"/>
              </a:lnSpc>
              <a:spcBef>
                <a:spcPts val="638"/>
              </a:spcBef>
              <a:buClrTx/>
              <a:buFont typeface="Arial" pitchFamily="34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nb-NO" sz="2400" dirty="0" smtClean="0">
              <a:solidFill>
                <a:schemeClr val="bg1">
                  <a:lumMod val="50000"/>
                </a:schemeClr>
              </a:solidFill>
              <a:ea typeface="SimSun" charset="0"/>
              <a:cs typeface="SimSun" charset="0"/>
            </a:endParaRPr>
          </a:p>
          <a:p>
            <a:pPr>
              <a:lnSpc>
                <a:spcPct val="100000"/>
              </a:lnSpc>
              <a:spcBef>
                <a:spcPts val="638"/>
              </a:spcBef>
              <a:buClrTx/>
              <a:buFont typeface="Arial" pitchFamily="34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sz="2400" dirty="0" smtClean="0">
                <a:solidFill>
                  <a:srgbClr val="0066CC"/>
                </a:solidFill>
                <a:ea typeface="SimSun" charset="0"/>
                <a:cs typeface="SimSun" charset="0"/>
              </a:rPr>
              <a:t> </a:t>
            </a:r>
            <a:r>
              <a:rPr lang="nb-NO" sz="2400" b="1" dirty="0" smtClean="0">
                <a:solidFill>
                  <a:srgbClr val="0066CC"/>
                </a:solidFill>
                <a:ea typeface="SimSun" charset="0"/>
                <a:cs typeface="SimSun" charset="0"/>
              </a:rPr>
              <a:t>2 bonuslag i 7er serien</a:t>
            </a:r>
          </a:p>
          <a:p>
            <a:pPr lvl="1">
              <a:spcBef>
                <a:spcPts val="638"/>
              </a:spcBef>
              <a:buFont typeface="Arial" pitchFamily="34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sz="2400" dirty="0">
                <a:solidFill>
                  <a:schemeClr val="bg1">
                    <a:lumMod val="50000"/>
                  </a:schemeClr>
                </a:solidFill>
                <a:ea typeface="SimSun" charset="0"/>
                <a:cs typeface="SimSun" charset="0"/>
              </a:rPr>
              <a:t> </a:t>
            </a:r>
            <a:r>
              <a:rPr lang="nb-NO" sz="2400" dirty="0" smtClean="0">
                <a:solidFill>
                  <a:schemeClr val="bg1">
                    <a:lumMod val="50000"/>
                  </a:schemeClr>
                </a:solidFill>
                <a:ea typeface="SimSun" charset="0"/>
                <a:cs typeface="SimSun" charset="0"/>
              </a:rPr>
              <a:t>De mest ivrige blir nominert til de 9 bonus kampene</a:t>
            </a:r>
          </a:p>
          <a:p>
            <a:pPr>
              <a:lnSpc>
                <a:spcPct val="100000"/>
              </a:lnSpc>
              <a:spcBef>
                <a:spcPts val="638"/>
              </a:spcBef>
              <a:buClrTx/>
              <a:buFont typeface="Arial" pitchFamily="34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nb-NO" sz="2400" dirty="0" smtClean="0">
              <a:solidFill>
                <a:schemeClr val="bg1">
                  <a:lumMod val="50000"/>
                </a:schemeClr>
              </a:solidFill>
              <a:ea typeface="SimSun" charset="0"/>
              <a:cs typeface="SimSun" charset="0"/>
            </a:endParaRPr>
          </a:p>
          <a:p>
            <a:pPr>
              <a:lnSpc>
                <a:spcPct val="100000"/>
              </a:lnSpc>
              <a:spcBef>
                <a:spcPts val="638"/>
              </a:spcBef>
              <a:buClrTx/>
              <a:buFont typeface="Arial" pitchFamily="34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sz="2400" b="1" dirty="0" smtClean="0">
                <a:solidFill>
                  <a:srgbClr val="0066CC"/>
                </a:solidFill>
                <a:ea typeface="SimSun" charset="0"/>
                <a:cs typeface="SimSun" charset="0"/>
              </a:rPr>
              <a:t> 1 serielag i 11er serien (3 div.)</a:t>
            </a:r>
            <a:r>
              <a:rPr lang="nb-NO" sz="2400" dirty="0">
                <a:solidFill>
                  <a:schemeClr val="bg1">
                    <a:lumMod val="50000"/>
                  </a:schemeClr>
                </a:solidFill>
                <a:ea typeface="SimSun" charset="0"/>
                <a:cs typeface="SimSun" charset="0"/>
              </a:rPr>
              <a:t/>
            </a:r>
            <a:br>
              <a:rPr lang="nb-NO" sz="2400" dirty="0">
                <a:solidFill>
                  <a:schemeClr val="bg1">
                    <a:lumMod val="50000"/>
                  </a:schemeClr>
                </a:solidFill>
                <a:ea typeface="SimSun" charset="0"/>
                <a:cs typeface="SimSun" charset="0"/>
              </a:rPr>
            </a:br>
            <a:endParaRPr lang="nb-NO" sz="2400" dirty="0" smtClean="0">
              <a:solidFill>
                <a:schemeClr val="bg1">
                  <a:lumMod val="50000"/>
                </a:schemeClr>
              </a:solidFill>
              <a:ea typeface="SimSun" charset="0"/>
              <a:cs typeface="SimSun" charset="0"/>
            </a:endParaRPr>
          </a:p>
          <a:p>
            <a:pPr>
              <a:lnSpc>
                <a:spcPct val="100000"/>
              </a:lnSpc>
              <a:spcBef>
                <a:spcPts val="638"/>
              </a:spcBef>
              <a:buClrTx/>
              <a:buFont typeface="Arial" pitchFamily="34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b-NO" sz="2400" dirty="0" smtClean="0">
                <a:solidFill>
                  <a:schemeClr val="bg1">
                    <a:lumMod val="50000"/>
                  </a:schemeClr>
                </a:solidFill>
                <a:ea typeface="SimSun" charset="0"/>
                <a:cs typeface="SimSun" charset="0"/>
              </a:rPr>
              <a:t> Deltagelse med G99 i 11er serien (2 div.)</a:t>
            </a:r>
            <a:endParaRPr lang="nb-NO" sz="2400" dirty="0">
              <a:solidFill>
                <a:schemeClr val="bg1">
                  <a:lumMod val="65000"/>
                </a:schemeClr>
              </a:solidFill>
              <a:ea typeface="SimSun" charset="0"/>
              <a:cs typeface="SimSun" charset="0"/>
            </a:endParaRPr>
          </a:p>
          <a:p>
            <a:pPr>
              <a:lnSpc>
                <a:spcPct val="100000"/>
              </a:lnSpc>
              <a:spcBef>
                <a:spcPts val="638"/>
              </a:spcBef>
              <a:buClrTx/>
              <a:buFont typeface="Arial" pitchFamily="34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nb-NO" sz="4000" dirty="0">
              <a:solidFill>
                <a:schemeClr val="bg1">
                  <a:lumMod val="65000"/>
                </a:schemeClr>
              </a:solidFill>
              <a:ea typeface="SimSun" charset="0"/>
              <a:cs typeface="SimSun" charset="0"/>
            </a:endParaRPr>
          </a:p>
          <a:p>
            <a:pPr algn="ctr">
              <a:lnSpc>
                <a:spcPct val="100000"/>
              </a:lnSpc>
              <a:spcBef>
                <a:spcPts val="638"/>
              </a:spcBef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nb-NO" sz="3200" dirty="0">
              <a:solidFill>
                <a:srgbClr val="000066"/>
              </a:solidFill>
              <a:latin typeface="Calibri" charset="0"/>
              <a:ea typeface="SimSun" charset="0"/>
              <a:cs typeface="SimSun" charset="0"/>
            </a:endParaRPr>
          </a:p>
          <a:p>
            <a:pPr algn="ctr">
              <a:lnSpc>
                <a:spcPct val="100000"/>
              </a:lnSpc>
              <a:spcBef>
                <a:spcPts val="638"/>
              </a:spcBef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nb-NO" sz="3200" dirty="0">
              <a:solidFill>
                <a:srgbClr val="000066"/>
              </a:solidFill>
              <a:latin typeface="Calibri" charset="0"/>
              <a:ea typeface="SimSun" charset="0"/>
              <a:cs typeface="SimSun" charset="0"/>
            </a:endParaRPr>
          </a:p>
          <a:p>
            <a:pPr algn="ctr">
              <a:lnSpc>
                <a:spcPct val="100000"/>
              </a:lnSpc>
              <a:spcBef>
                <a:spcPts val="638"/>
              </a:spcBef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nb-NO" sz="3200" dirty="0">
              <a:solidFill>
                <a:srgbClr val="000066"/>
              </a:solidFill>
              <a:latin typeface="Calibri" charset="0"/>
              <a:ea typeface="SimSun" charset="0"/>
              <a:cs typeface="SimSun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4962" y="4707657"/>
            <a:ext cx="5329038" cy="16789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23323943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 rot="16200000">
            <a:off x="-2799184" y="3084912"/>
            <a:ext cx="6858000" cy="1259632"/>
          </a:xfrm>
        </p:spPr>
        <p:txBody>
          <a:bodyPr>
            <a:noAutofit/>
          </a:bodyPr>
          <a:lstStyle/>
          <a:p>
            <a:pPr algn="l"/>
            <a:r>
              <a:rPr lang="nb-NO" sz="88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nb-NO" sz="88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 </a:t>
            </a:r>
            <a:endParaRPr lang="nb-NO" sz="5400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Picture 7" descr="flagg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-180528" y="0"/>
            <a:ext cx="1835696" cy="122379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cxnSp>
        <p:nvCxnSpPr>
          <p:cNvPr id="8" name="Rett linje 7"/>
          <p:cNvCxnSpPr/>
          <p:nvPr/>
        </p:nvCxnSpPr>
        <p:spPr>
          <a:xfrm>
            <a:off x="1907704" y="1785926"/>
            <a:ext cx="6192688" cy="0"/>
          </a:xfrm>
          <a:prstGeom prst="line">
            <a:avLst/>
          </a:prstGeom>
          <a:ln w="38100">
            <a:solidFill>
              <a:schemeClr val="accent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0" name="TekstSylinder 9"/>
          <p:cNvSpPr txBox="1"/>
          <p:nvPr/>
        </p:nvSpPr>
        <p:spPr>
          <a:xfrm>
            <a:off x="1835696" y="1010625"/>
            <a:ext cx="633670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b-NO" sz="4000" dirty="0" smtClean="0"/>
              <a:t>Personlig utvikling</a:t>
            </a:r>
            <a:endParaRPr lang="nb-NO" sz="2400" dirty="0" smtClean="0">
              <a:ea typeface="SimSun" charset="0"/>
              <a:cs typeface="SimSun" charset="0"/>
            </a:endParaRPr>
          </a:p>
        </p:txBody>
      </p:sp>
      <p:sp>
        <p:nvSpPr>
          <p:cNvPr id="11" name="Text Box 2"/>
          <p:cNvSpPr txBox="1">
            <a:spLocks noChangeArrowheads="1"/>
          </p:cNvSpPr>
          <p:nvPr/>
        </p:nvSpPr>
        <p:spPr bwMode="auto">
          <a:xfrm>
            <a:off x="611188" y="2171720"/>
            <a:ext cx="7991475" cy="411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5000" rIns="90000" bIns="45000"/>
          <a:lstStyle/>
          <a:p>
            <a:pPr lvl="1">
              <a:lnSpc>
                <a:spcPct val="150000"/>
              </a:lnSpc>
            </a:pPr>
            <a:r>
              <a:rPr lang="nb-NO" b="1" dirty="0" smtClean="0"/>
              <a:t>Egenutvikling:</a:t>
            </a:r>
          </a:p>
          <a:p>
            <a:pPr marL="800100" lvl="1" indent="-342900">
              <a:lnSpc>
                <a:spcPct val="150000"/>
              </a:lnSpc>
              <a:buFont typeface="+mj-lt"/>
              <a:buAutoNum type="arabicPeriod"/>
            </a:pPr>
            <a:r>
              <a:rPr lang="nb-NO" dirty="0" smtClean="0"/>
              <a:t>Teknikk – 20 minutter daglig (trikse, finte, vende, pasning vegg)</a:t>
            </a:r>
          </a:p>
          <a:p>
            <a:pPr marL="800100" lvl="1" indent="-342900">
              <a:lnSpc>
                <a:spcPct val="150000"/>
              </a:lnSpc>
              <a:buFont typeface="+mj-lt"/>
              <a:buAutoNum type="arabicPeriod"/>
            </a:pPr>
            <a:r>
              <a:rPr lang="nb-NO" dirty="0" smtClean="0"/>
              <a:t>Taktikk – YouTube, fotballkamper</a:t>
            </a:r>
          </a:p>
          <a:p>
            <a:pPr marL="800100" lvl="1" indent="-342900">
              <a:lnSpc>
                <a:spcPct val="150000"/>
              </a:lnSpc>
              <a:buFont typeface="+mj-lt"/>
              <a:buAutoNum type="arabicPeriod"/>
            </a:pPr>
            <a:r>
              <a:rPr lang="nb-NO" dirty="0" smtClean="0"/>
              <a:t>Fysisk – Styrke, kondisjon, spenst</a:t>
            </a:r>
          </a:p>
          <a:p>
            <a:pPr lvl="1"/>
            <a:endParaRPr lang="nb-NO" sz="2000" dirty="0" smtClean="0"/>
          </a:p>
          <a:p>
            <a:pPr lvl="1">
              <a:lnSpc>
                <a:spcPct val="150000"/>
              </a:lnSpc>
            </a:pPr>
            <a:r>
              <a:rPr lang="nb-NO" sz="2000" b="1" dirty="0" smtClean="0"/>
              <a:t>Mentalt:</a:t>
            </a:r>
            <a:endParaRPr lang="nb-NO" sz="2000" b="1" dirty="0"/>
          </a:p>
          <a:p>
            <a:pPr marL="800100" lvl="1" indent="-342900">
              <a:lnSpc>
                <a:spcPct val="150000"/>
              </a:lnSpc>
              <a:buFont typeface="+mj-lt"/>
              <a:buAutoNum type="arabicPeriod"/>
            </a:pPr>
            <a:r>
              <a:rPr lang="nb-NO" dirty="0"/>
              <a:t>Takle nederlag</a:t>
            </a:r>
          </a:p>
          <a:p>
            <a:pPr marL="800100" lvl="1" indent="-342900">
              <a:lnSpc>
                <a:spcPct val="150000"/>
              </a:lnSpc>
              <a:buFont typeface="+mj-lt"/>
              <a:buAutoNum type="arabicPeriod"/>
            </a:pPr>
            <a:r>
              <a:rPr lang="nb-NO" dirty="0" smtClean="0"/>
              <a:t>Innstilling og disiplin</a:t>
            </a:r>
            <a:endParaRPr lang="nb-NO" dirty="0"/>
          </a:p>
          <a:p>
            <a:pPr marL="800100" lvl="1" indent="-342900">
              <a:lnSpc>
                <a:spcPct val="150000"/>
              </a:lnSpc>
              <a:buFont typeface="+mj-lt"/>
              <a:buAutoNum type="arabicPeriod"/>
            </a:pPr>
            <a:r>
              <a:rPr lang="nb-NO" dirty="0" smtClean="0"/>
              <a:t>Mål før, under og etter</a:t>
            </a:r>
            <a:endParaRPr lang="nb-NO" dirty="0"/>
          </a:p>
          <a:p>
            <a:pPr marL="342900" indent="-342900">
              <a:lnSpc>
                <a:spcPct val="150000"/>
              </a:lnSpc>
              <a:buFont typeface="Arial" pitchFamily="34" charset="0"/>
              <a:buChar char="•"/>
            </a:pPr>
            <a:endParaRPr lang="nb-NO" sz="2400" dirty="0"/>
          </a:p>
          <a:p>
            <a:pPr>
              <a:lnSpc>
                <a:spcPct val="100000"/>
              </a:lnSpc>
              <a:spcBef>
                <a:spcPts val="638"/>
              </a:spcBef>
              <a:buClrTx/>
              <a:buFont typeface="Arial" pitchFamily="34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nb-NO" sz="2400" dirty="0">
              <a:solidFill>
                <a:schemeClr val="bg1">
                  <a:lumMod val="65000"/>
                </a:schemeClr>
              </a:solidFill>
              <a:ea typeface="SimSun" charset="0"/>
              <a:cs typeface="SimSun" charset="0"/>
            </a:endParaRPr>
          </a:p>
          <a:p>
            <a:pPr algn="ctr">
              <a:lnSpc>
                <a:spcPct val="100000"/>
              </a:lnSpc>
              <a:spcBef>
                <a:spcPts val="638"/>
              </a:spcBef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nb-NO" sz="4000" i="1" dirty="0">
              <a:latin typeface="+mj-lt"/>
              <a:ea typeface="+mj-ea"/>
              <a:cs typeface="+mj-cs"/>
            </a:endParaRPr>
          </a:p>
          <a:p>
            <a:pPr algn="ctr">
              <a:lnSpc>
                <a:spcPct val="100000"/>
              </a:lnSpc>
              <a:spcBef>
                <a:spcPts val="638"/>
              </a:spcBef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nb-NO" sz="3200" dirty="0">
              <a:solidFill>
                <a:srgbClr val="000066"/>
              </a:solidFill>
              <a:latin typeface="Calibri" charset="0"/>
              <a:ea typeface="SimSun" charset="0"/>
              <a:cs typeface="SimSun" charset="0"/>
            </a:endParaRPr>
          </a:p>
          <a:p>
            <a:pPr algn="ctr">
              <a:lnSpc>
                <a:spcPct val="100000"/>
              </a:lnSpc>
              <a:spcBef>
                <a:spcPts val="638"/>
              </a:spcBef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nb-NO" sz="3200" dirty="0">
              <a:solidFill>
                <a:srgbClr val="000066"/>
              </a:solidFill>
              <a:latin typeface="Calibri" charset="0"/>
              <a:ea typeface="SimSun" charset="0"/>
              <a:cs typeface="SimSun" charset="0"/>
            </a:endParaRPr>
          </a:p>
          <a:p>
            <a:pPr algn="ctr">
              <a:lnSpc>
                <a:spcPct val="100000"/>
              </a:lnSpc>
              <a:spcBef>
                <a:spcPts val="638"/>
              </a:spcBef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nb-NO" sz="3200" dirty="0">
              <a:solidFill>
                <a:srgbClr val="000066"/>
              </a:solidFill>
              <a:latin typeface="Calibri" charset="0"/>
              <a:ea typeface="SimSun" charset="0"/>
              <a:cs typeface="SimSun" charset="0"/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09193" y="4149080"/>
            <a:ext cx="3695700" cy="1619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418479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 rot="16200000">
            <a:off x="-2799184" y="3084912"/>
            <a:ext cx="6858000" cy="1259632"/>
          </a:xfrm>
        </p:spPr>
        <p:txBody>
          <a:bodyPr>
            <a:noAutofit/>
          </a:bodyPr>
          <a:lstStyle/>
          <a:p>
            <a:pPr algn="l"/>
            <a:r>
              <a:rPr lang="nb-NO" sz="88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nb-NO" sz="88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 </a:t>
            </a:r>
            <a:endParaRPr lang="nb-NO" sz="5400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Picture 7" descr="flagg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1835696" cy="122379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cxnSp>
        <p:nvCxnSpPr>
          <p:cNvPr id="8" name="Rett linje 7"/>
          <p:cNvCxnSpPr/>
          <p:nvPr/>
        </p:nvCxnSpPr>
        <p:spPr>
          <a:xfrm>
            <a:off x="1907704" y="1785926"/>
            <a:ext cx="6192688" cy="0"/>
          </a:xfrm>
          <a:prstGeom prst="line">
            <a:avLst/>
          </a:prstGeom>
          <a:ln w="38100">
            <a:solidFill>
              <a:schemeClr val="accent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0" name="TekstSylinder 9"/>
          <p:cNvSpPr txBox="1"/>
          <p:nvPr/>
        </p:nvSpPr>
        <p:spPr>
          <a:xfrm>
            <a:off x="1835696" y="1010625"/>
            <a:ext cx="633670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b-NO" sz="4000" dirty="0" smtClean="0"/>
              <a:t>Tips and tricks</a:t>
            </a:r>
            <a:endParaRPr lang="nb-NO" sz="2400" dirty="0" smtClean="0">
              <a:ea typeface="SimSun" charset="0"/>
              <a:cs typeface="SimSun" charset="0"/>
            </a:endParaRPr>
          </a:p>
        </p:txBody>
      </p:sp>
      <p:sp>
        <p:nvSpPr>
          <p:cNvPr id="11" name="Text Box 2"/>
          <p:cNvSpPr txBox="1">
            <a:spLocks noChangeArrowheads="1"/>
          </p:cNvSpPr>
          <p:nvPr/>
        </p:nvSpPr>
        <p:spPr bwMode="auto">
          <a:xfrm>
            <a:off x="611188" y="2171720"/>
            <a:ext cx="7991475" cy="411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5000" rIns="90000" bIns="45000"/>
          <a:lstStyle/>
          <a:p>
            <a:pPr lvl="1">
              <a:lnSpc>
                <a:spcPct val="150000"/>
              </a:lnSpc>
            </a:pPr>
            <a:r>
              <a:rPr lang="nb-NO" b="1" dirty="0" smtClean="0"/>
              <a:t>Score mål og hindre å slippe inn mål!</a:t>
            </a:r>
          </a:p>
          <a:p>
            <a:pPr lvl="1">
              <a:lnSpc>
                <a:spcPct val="150000"/>
              </a:lnSpc>
            </a:pPr>
            <a:r>
              <a:rPr lang="nb-NO" dirty="0" smtClean="0"/>
              <a:t>Spill medspilleren din god! </a:t>
            </a:r>
          </a:p>
          <a:p>
            <a:pPr lvl="1">
              <a:lnSpc>
                <a:spcPct val="150000"/>
              </a:lnSpc>
            </a:pPr>
            <a:r>
              <a:rPr lang="nb-NO" dirty="0"/>
              <a:t>Trekant og korte presise pasninger!</a:t>
            </a:r>
          </a:p>
          <a:p>
            <a:pPr lvl="1">
              <a:lnSpc>
                <a:spcPct val="150000"/>
              </a:lnSpc>
            </a:pPr>
            <a:r>
              <a:rPr lang="nb-NO" dirty="0" err="1" smtClean="0"/>
              <a:t>Piraya</a:t>
            </a:r>
            <a:r>
              <a:rPr lang="nb-NO" dirty="0" smtClean="0"/>
              <a:t>! (5 sekunders regelen)</a:t>
            </a:r>
          </a:p>
          <a:p>
            <a:pPr lvl="1">
              <a:lnSpc>
                <a:spcPct val="150000"/>
              </a:lnSpc>
            </a:pPr>
            <a:r>
              <a:rPr lang="nb-NO" dirty="0" smtClean="0"/>
              <a:t>Slå og gå!</a:t>
            </a:r>
          </a:p>
          <a:p>
            <a:pPr lvl="1">
              <a:lnSpc>
                <a:spcPct val="150000"/>
              </a:lnSpc>
            </a:pPr>
            <a:r>
              <a:rPr lang="nb-NO" dirty="0" err="1" smtClean="0"/>
              <a:t>Xavi</a:t>
            </a:r>
            <a:r>
              <a:rPr lang="nb-NO" dirty="0" smtClean="0"/>
              <a:t> nakken!</a:t>
            </a:r>
          </a:p>
          <a:p>
            <a:pPr lvl="1">
              <a:lnSpc>
                <a:spcPct val="150000"/>
              </a:lnSpc>
            </a:pPr>
            <a:r>
              <a:rPr lang="nb-NO" dirty="0" smtClean="0"/>
              <a:t>10 m regelen!</a:t>
            </a:r>
          </a:p>
          <a:p>
            <a:pPr lvl="1">
              <a:lnSpc>
                <a:spcPct val="150000"/>
              </a:lnSpc>
            </a:pPr>
            <a:r>
              <a:rPr lang="nb-NO" dirty="0" smtClean="0"/>
              <a:t>VRI</a:t>
            </a:r>
          </a:p>
          <a:p>
            <a:pPr marL="342900" indent="-342900">
              <a:lnSpc>
                <a:spcPct val="150000"/>
              </a:lnSpc>
              <a:buFont typeface="Arial" pitchFamily="34" charset="0"/>
              <a:buChar char="•"/>
            </a:pPr>
            <a:endParaRPr lang="nb-NO" sz="2400" dirty="0"/>
          </a:p>
          <a:p>
            <a:pPr>
              <a:lnSpc>
                <a:spcPct val="100000"/>
              </a:lnSpc>
              <a:spcBef>
                <a:spcPts val="638"/>
              </a:spcBef>
              <a:buClrTx/>
              <a:buFont typeface="Arial" pitchFamily="34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nb-NO" sz="2400" dirty="0">
              <a:solidFill>
                <a:schemeClr val="bg1">
                  <a:lumMod val="65000"/>
                </a:schemeClr>
              </a:solidFill>
              <a:ea typeface="SimSun" charset="0"/>
              <a:cs typeface="SimSun" charset="0"/>
            </a:endParaRPr>
          </a:p>
          <a:p>
            <a:pPr algn="ctr">
              <a:lnSpc>
                <a:spcPct val="100000"/>
              </a:lnSpc>
              <a:spcBef>
                <a:spcPts val="638"/>
              </a:spcBef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nb-NO" sz="4000" i="1" dirty="0">
              <a:latin typeface="+mj-lt"/>
              <a:ea typeface="+mj-ea"/>
              <a:cs typeface="+mj-cs"/>
            </a:endParaRPr>
          </a:p>
          <a:p>
            <a:pPr algn="ctr">
              <a:lnSpc>
                <a:spcPct val="100000"/>
              </a:lnSpc>
              <a:spcBef>
                <a:spcPts val="638"/>
              </a:spcBef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nb-NO" sz="3200" dirty="0">
              <a:solidFill>
                <a:srgbClr val="000066"/>
              </a:solidFill>
              <a:latin typeface="Calibri" charset="0"/>
              <a:ea typeface="SimSun" charset="0"/>
              <a:cs typeface="SimSun" charset="0"/>
            </a:endParaRPr>
          </a:p>
          <a:p>
            <a:pPr algn="ctr">
              <a:lnSpc>
                <a:spcPct val="100000"/>
              </a:lnSpc>
              <a:spcBef>
                <a:spcPts val="638"/>
              </a:spcBef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nb-NO" sz="3200" dirty="0">
              <a:solidFill>
                <a:srgbClr val="000066"/>
              </a:solidFill>
              <a:latin typeface="Calibri" charset="0"/>
              <a:ea typeface="SimSun" charset="0"/>
              <a:cs typeface="SimSun" charset="0"/>
            </a:endParaRPr>
          </a:p>
          <a:p>
            <a:pPr algn="ctr">
              <a:lnSpc>
                <a:spcPct val="100000"/>
              </a:lnSpc>
              <a:spcBef>
                <a:spcPts val="638"/>
              </a:spcBef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nb-NO" sz="3200" dirty="0">
              <a:solidFill>
                <a:srgbClr val="000066"/>
              </a:solidFill>
              <a:latin typeface="Calibri" charset="0"/>
              <a:ea typeface="SimSun" charset="0"/>
              <a:cs typeface="SimSun" charset="0"/>
            </a:endParaRPr>
          </a:p>
        </p:txBody>
      </p:sp>
      <p:pic>
        <p:nvPicPr>
          <p:cNvPr id="9" name="Bilde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7984" y="3789040"/>
            <a:ext cx="3330989" cy="22151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76662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1915</TotalTime>
  <Words>341</Words>
  <Application>Microsoft Office PowerPoint</Application>
  <PresentationFormat>Skjermfremvisning (4:3)</PresentationFormat>
  <Paragraphs>190</Paragraphs>
  <Slides>10</Slides>
  <Notes>10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Lysbildetitler</vt:lpstr>
      </vt:variant>
      <vt:variant>
        <vt:i4>10</vt:i4>
      </vt:variant>
    </vt:vector>
  </HeadingPairs>
  <TitlesOfParts>
    <vt:vector size="11" baseType="lpstr">
      <vt:lpstr>Office-tema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Serien 2012    </vt:lpstr>
      <vt:lpstr>PowerPoint-presentasjon</vt:lpstr>
      <vt:lpstr>PowerPoint-presentasjon</vt:lpstr>
      <vt:lpstr>PowerPoint-presentasjon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Lysbilde 1</dc:title>
  <dc:creator>Tron Mathisen</dc:creator>
  <cp:lastModifiedBy>Rolf</cp:lastModifiedBy>
  <cp:revision>216</cp:revision>
  <dcterms:created xsi:type="dcterms:W3CDTF">2010-06-22T07:51:52Z</dcterms:created>
  <dcterms:modified xsi:type="dcterms:W3CDTF">2012-05-10T10:46:14Z</dcterms:modified>
</cp:coreProperties>
</file>