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1"/>
  </p:notesMasterIdLst>
  <p:sldIdLst>
    <p:sldId id="307" r:id="rId2"/>
    <p:sldId id="326" r:id="rId3"/>
    <p:sldId id="317" r:id="rId4"/>
    <p:sldId id="319" r:id="rId5"/>
    <p:sldId id="320" r:id="rId6"/>
    <p:sldId id="322" r:id="rId7"/>
    <p:sldId id="323" r:id="rId8"/>
    <p:sldId id="263" r:id="rId9"/>
    <p:sldId id="324" r:id="rId10"/>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81C6"/>
    <a:srgbClr val="007CB5"/>
    <a:srgbClr val="1863A1"/>
    <a:srgbClr val="00477D"/>
    <a:srgbClr val="004478"/>
    <a:srgbClr val="0081C6"/>
    <a:srgbClr val="0065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62E5A-E49F-4363-8C7F-5C2EC36AAD4A}" v="7" dt="2024-05-27T14:11:45.15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iddels stil 1 – uthevin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6327"/>
  </p:normalViewPr>
  <p:slideViewPr>
    <p:cSldViewPr snapToGrid="0">
      <p:cViewPr varScale="1">
        <p:scale>
          <a:sx n="129" d="100"/>
          <a:sy n="129" d="100"/>
        </p:scale>
        <p:origin x="2016" y="12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 Bakken" userId="4c0ecc34-90fb-4538-9d8f-26fe580c3bf0" providerId="ADAL" clId="{4E562E5A-E49F-4363-8C7F-5C2EC36AAD4A}"/>
    <pc:docChg chg="custSel delSld modSld">
      <pc:chgData name="Anders Bakken" userId="4c0ecc34-90fb-4538-9d8f-26fe580c3bf0" providerId="ADAL" clId="{4E562E5A-E49F-4363-8C7F-5C2EC36AAD4A}" dt="2024-05-27T14:11:54.835" v="30" actId="20577"/>
      <pc:docMkLst>
        <pc:docMk/>
      </pc:docMkLst>
      <pc:sldChg chg="addSp delSp modSp mod">
        <pc:chgData name="Anders Bakken" userId="4c0ecc34-90fb-4538-9d8f-26fe580c3bf0" providerId="ADAL" clId="{4E562E5A-E49F-4363-8C7F-5C2EC36AAD4A}" dt="2024-05-27T14:11:12.859" v="12" actId="20577"/>
        <pc:sldMkLst>
          <pc:docMk/>
          <pc:sldMk cId="2959003739" sldId="317"/>
        </pc:sldMkLst>
        <pc:spChg chg="add mod">
          <ac:chgData name="Anders Bakken" userId="4c0ecc34-90fb-4538-9d8f-26fe580c3bf0" providerId="ADAL" clId="{4E562E5A-E49F-4363-8C7F-5C2EC36AAD4A}" dt="2024-05-27T14:11:08.630" v="7"/>
          <ac:spMkLst>
            <pc:docMk/>
            <pc:sldMk cId="2959003739" sldId="317"/>
            <ac:spMk id="5" creationId="{241AF608-9F03-429E-985F-55F48C2E7A18}"/>
          </ac:spMkLst>
        </pc:spChg>
        <pc:spChg chg="add mod">
          <ac:chgData name="Anders Bakken" userId="4c0ecc34-90fb-4538-9d8f-26fe580c3bf0" providerId="ADAL" clId="{4E562E5A-E49F-4363-8C7F-5C2EC36AAD4A}" dt="2024-05-27T14:11:12.859" v="12" actId="20577"/>
          <ac:spMkLst>
            <pc:docMk/>
            <pc:sldMk cId="2959003739" sldId="317"/>
            <ac:spMk id="6" creationId="{A8CF8016-AD92-ADE6-5873-04C8B006252B}"/>
          </ac:spMkLst>
        </pc:spChg>
        <pc:spChg chg="del">
          <ac:chgData name="Anders Bakken" userId="4c0ecc34-90fb-4538-9d8f-26fe580c3bf0" providerId="ADAL" clId="{4E562E5A-E49F-4363-8C7F-5C2EC36AAD4A}" dt="2024-05-27T14:11:08.193" v="6" actId="478"/>
          <ac:spMkLst>
            <pc:docMk/>
            <pc:sldMk cId="2959003739" sldId="317"/>
            <ac:spMk id="11" creationId="{BCD3037C-B1CE-5336-DD64-4C80765A6EFA}"/>
          </ac:spMkLst>
        </pc:spChg>
        <pc:spChg chg="del mod">
          <ac:chgData name="Anders Bakken" userId="4c0ecc34-90fb-4538-9d8f-26fe580c3bf0" providerId="ADAL" clId="{4E562E5A-E49F-4363-8C7F-5C2EC36AAD4A}" dt="2024-05-27T14:11:08.193" v="6" actId="478"/>
          <ac:spMkLst>
            <pc:docMk/>
            <pc:sldMk cId="2959003739" sldId="317"/>
            <ac:spMk id="13" creationId="{8CA6F316-89C6-F07E-EB48-0E1AFF8D2787}"/>
          </ac:spMkLst>
        </pc:spChg>
        <pc:spChg chg="del">
          <ac:chgData name="Anders Bakken" userId="4c0ecc34-90fb-4538-9d8f-26fe580c3bf0" providerId="ADAL" clId="{4E562E5A-E49F-4363-8C7F-5C2EC36AAD4A}" dt="2024-05-27T14:11:08.193" v="6" actId="478"/>
          <ac:spMkLst>
            <pc:docMk/>
            <pc:sldMk cId="2959003739" sldId="317"/>
            <ac:spMk id="14" creationId="{D4BD6BEE-78BF-6BCA-0214-21EB129CDA42}"/>
          </ac:spMkLst>
        </pc:spChg>
      </pc:sldChg>
      <pc:sldChg chg="addSp delSp modSp mod">
        <pc:chgData name="Anders Bakken" userId="4c0ecc34-90fb-4538-9d8f-26fe580c3bf0" providerId="ADAL" clId="{4E562E5A-E49F-4363-8C7F-5C2EC36AAD4A}" dt="2024-05-27T14:11:21.089" v="15" actId="20577"/>
        <pc:sldMkLst>
          <pc:docMk/>
          <pc:sldMk cId="1013169670" sldId="319"/>
        </pc:sldMkLst>
        <pc:spChg chg="del">
          <ac:chgData name="Anders Bakken" userId="4c0ecc34-90fb-4538-9d8f-26fe580c3bf0" providerId="ADAL" clId="{4E562E5A-E49F-4363-8C7F-5C2EC36AAD4A}" dt="2024-05-27T14:11:17.337" v="13" actId="478"/>
          <ac:spMkLst>
            <pc:docMk/>
            <pc:sldMk cId="1013169670" sldId="319"/>
            <ac:spMk id="3" creationId="{6D8E5E64-5A55-7382-4295-678EC08DCA87}"/>
          </ac:spMkLst>
        </pc:spChg>
        <pc:spChg chg="del">
          <ac:chgData name="Anders Bakken" userId="4c0ecc34-90fb-4538-9d8f-26fe580c3bf0" providerId="ADAL" clId="{4E562E5A-E49F-4363-8C7F-5C2EC36AAD4A}" dt="2024-05-27T14:11:17.337" v="13" actId="478"/>
          <ac:spMkLst>
            <pc:docMk/>
            <pc:sldMk cId="1013169670" sldId="319"/>
            <ac:spMk id="4" creationId="{913F43B6-663E-CAA6-1472-A22CBA03AA26}"/>
          </ac:spMkLst>
        </pc:spChg>
        <pc:spChg chg="add mod">
          <ac:chgData name="Anders Bakken" userId="4c0ecc34-90fb-4538-9d8f-26fe580c3bf0" providerId="ADAL" clId="{4E562E5A-E49F-4363-8C7F-5C2EC36AAD4A}" dt="2024-05-27T14:11:17.973" v="14"/>
          <ac:spMkLst>
            <pc:docMk/>
            <pc:sldMk cId="1013169670" sldId="319"/>
            <ac:spMk id="5" creationId="{173D7457-556C-2F21-F5B8-BE07CEB91273}"/>
          </ac:spMkLst>
        </pc:spChg>
        <pc:spChg chg="del">
          <ac:chgData name="Anders Bakken" userId="4c0ecc34-90fb-4538-9d8f-26fe580c3bf0" providerId="ADAL" clId="{4E562E5A-E49F-4363-8C7F-5C2EC36AAD4A}" dt="2024-05-27T14:11:17.337" v="13" actId="478"/>
          <ac:spMkLst>
            <pc:docMk/>
            <pc:sldMk cId="1013169670" sldId="319"/>
            <ac:spMk id="8" creationId="{04A7C9F5-7530-3394-9CCB-5026AF4FF1FF}"/>
          </ac:spMkLst>
        </pc:spChg>
        <pc:spChg chg="add mod">
          <ac:chgData name="Anders Bakken" userId="4c0ecc34-90fb-4538-9d8f-26fe580c3bf0" providerId="ADAL" clId="{4E562E5A-E49F-4363-8C7F-5C2EC36AAD4A}" dt="2024-05-27T14:11:21.089" v="15" actId="20577"/>
          <ac:spMkLst>
            <pc:docMk/>
            <pc:sldMk cId="1013169670" sldId="319"/>
            <ac:spMk id="9" creationId="{928C5033-8933-1199-FF00-45CB7C451155}"/>
          </ac:spMkLst>
        </pc:spChg>
      </pc:sldChg>
      <pc:sldChg chg="addSp delSp modSp mod">
        <pc:chgData name="Anders Bakken" userId="4c0ecc34-90fb-4538-9d8f-26fe580c3bf0" providerId="ADAL" clId="{4E562E5A-E49F-4363-8C7F-5C2EC36AAD4A}" dt="2024-05-27T14:11:31.760" v="22" actId="20577"/>
        <pc:sldMkLst>
          <pc:docMk/>
          <pc:sldMk cId="2164176554" sldId="320"/>
        </pc:sldMkLst>
        <pc:spChg chg="del">
          <ac:chgData name="Anders Bakken" userId="4c0ecc34-90fb-4538-9d8f-26fe580c3bf0" providerId="ADAL" clId="{4E562E5A-E49F-4363-8C7F-5C2EC36AAD4A}" dt="2024-05-27T14:11:27.556" v="17" actId="478"/>
          <ac:spMkLst>
            <pc:docMk/>
            <pc:sldMk cId="2164176554" sldId="320"/>
            <ac:spMk id="3" creationId="{E26905B7-E50E-5EA6-5DC5-C8A89D0D9A7B}"/>
          </ac:spMkLst>
        </pc:spChg>
        <pc:spChg chg="del">
          <ac:chgData name="Anders Bakken" userId="4c0ecc34-90fb-4538-9d8f-26fe580c3bf0" providerId="ADAL" clId="{4E562E5A-E49F-4363-8C7F-5C2EC36AAD4A}" dt="2024-05-27T14:11:27.556" v="17" actId="478"/>
          <ac:spMkLst>
            <pc:docMk/>
            <pc:sldMk cId="2164176554" sldId="320"/>
            <ac:spMk id="5" creationId="{FE007A6F-358D-83B9-A08F-CB0766B5A78C}"/>
          </ac:spMkLst>
        </pc:spChg>
        <pc:spChg chg="del">
          <ac:chgData name="Anders Bakken" userId="4c0ecc34-90fb-4538-9d8f-26fe580c3bf0" providerId="ADAL" clId="{4E562E5A-E49F-4363-8C7F-5C2EC36AAD4A}" dt="2024-05-27T14:11:27.556" v="17" actId="478"/>
          <ac:spMkLst>
            <pc:docMk/>
            <pc:sldMk cId="2164176554" sldId="320"/>
            <ac:spMk id="8" creationId="{2FE26437-5882-419D-3869-ED648B9F9867}"/>
          </ac:spMkLst>
        </pc:spChg>
        <pc:spChg chg="add mod">
          <ac:chgData name="Anders Bakken" userId="4c0ecc34-90fb-4538-9d8f-26fe580c3bf0" providerId="ADAL" clId="{4E562E5A-E49F-4363-8C7F-5C2EC36AAD4A}" dt="2024-05-27T14:11:25.338" v="16"/>
          <ac:spMkLst>
            <pc:docMk/>
            <pc:sldMk cId="2164176554" sldId="320"/>
            <ac:spMk id="10" creationId="{9495AE23-CD5C-1102-DF41-3C1B77065F73}"/>
          </ac:spMkLst>
        </pc:spChg>
        <pc:spChg chg="add mod">
          <ac:chgData name="Anders Bakken" userId="4c0ecc34-90fb-4538-9d8f-26fe580c3bf0" providerId="ADAL" clId="{4E562E5A-E49F-4363-8C7F-5C2EC36AAD4A}" dt="2024-05-27T14:11:25.338" v="16"/>
          <ac:spMkLst>
            <pc:docMk/>
            <pc:sldMk cId="2164176554" sldId="320"/>
            <ac:spMk id="11" creationId="{AA071151-7D37-B577-84FF-EEB82C261B8F}"/>
          </ac:spMkLst>
        </pc:spChg>
        <pc:spChg chg="add mod">
          <ac:chgData name="Anders Bakken" userId="4c0ecc34-90fb-4538-9d8f-26fe580c3bf0" providerId="ADAL" clId="{4E562E5A-E49F-4363-8C7F-5C2EC36AAD4A}" dt="2024-05-27T14:11:28.426" v="18"/>
          <ac:spMkLst>
            <pc:docMk/>
            <pc:sldMk cId="2164176554" sldId="320"/>
            <ac:spMk id="12" creationId="{BDA80E2C-0E45-0C13-B973-042FDB28647A}"/>
          </ac:spMkLst>
        </pc:spChg>
        <pc:spChg chg="add mod">
          <ac:chgData name="Anders Bakken" userId="4c0ecc34-90fb-4538-9d8f-26fe580c3bf0" providerId="ADAL" clId="{4E562E5A-E49F-4363-8C7F-5C2EC36AAD4A}" dt="2024-05-27T14:11:31.760" v="22" actId="20577"/>
          <ac:spMkLst>
            <pc:docMk/>
            <pc:sldMk cId="2164176554" sldId="320"/>
            <ac:spMk id="13" creationId="{A24A46E8-2CB7-2422-30A0-DDEBB2945274}"/>
          </ac:spMkLst>
        </pc:spChg>
      </pc:sldChg>
      <pc:sldChg chg="addSp delSp modSp mod">
        <pc:chgData name="Anders Bakken" userId="4c0ecc34-90fb-4538-9d8f-26fe580c3bf0" providerId="ADAL" clId="{4E562E5A-E49F-4363-8C7F-5C2EC36AAD4A}" dt="2024-05-27T14:11:39.720" v="26" actId="20577"/>
        <pc:sldMkLst>
          <pc:docMk/>
          <pc:sldMk cId="1371363688" sldId="322"/>
        </pc:sldMkLst>
        <pc:spChg chg="del">
          <ac:chgData name="Anders Bakken" userId="4c0ecc34-90fb-4538-9d8f-26fe580c3bf0" providerId="ADAL" clId="{4E562E5A-E49F-4363-8C7F-5C2EC36AAD4A}" dt="2024-05-27T14:11:36.198" v="23" actId="478"/>
          <ac:spMkLst>
            <pc:docMk/>
            <pc:sldMk cId="1371363688" sldId="322"/>
            <ac:spMk id="3" creationId="{5A52C621-1D09-1BCE-F777-A3467F3CE9C7}"/>
          </ac:spMkLst>
        </pc:spChg>
        <pc:spChg chg="del">
          <ac:chgData name="Anders Bakken" userId="4c0ecc34-90fb-4538-9d8f-26fe580c3bf0" providerId="ADAL" clId="{4E562E5A-E49F-4363-8C7F-5C2EC36AAD4A}" dt="2024-05-27T14:11:36.198" v="23" actId="478"/>
          <ac:spMkLst>
            <pc:docMk/>
            <pc:sldMk cId="1371363688" sldId="322"/>
            <ac:spMk id="7" creationId="{EBCE57FF-D89B-0C98-8F3A-1F08C61983B6}"/>
          </ac:spMkLst>
        </pc:spChg>
        <pc:spChg chg="del">
          <ac:chgData name="Anders Bakken" userId="4c0ecc34-90fb-4538-9d8f-26fe580c3bf0" providerId="ADAL" clId="{4E562E5A-E49F-4363-8C7F-5C2EC36AAD4A}" dt="2024-05-27T14:11:36.198" v="23" actId="478"/>
          <ac:spMkLst>
            <pc:docMk/>
            <pc:sldMk cId="1371363688" sldId="322"/>
            <ac:spMk id="8" creationId="{A08FF6EE-7DC3-B13C-8678-A7A27E4BF42D}"/>
          </ac:spMkLst>
        </pc:spChg>
        <pc:spChg chg="add mod">
          <ac:chgData name="Anders Bakken" userId="4c0ecc34-90fb-4538-9d8f-26fe580c3bf0" providerId="ADAL" clId="{4E562E5A-E49F-4363-8C7F-5C2EC36AAD4A}" dt="2024-05-27T14:11:36.615" v="24"/>
          <ac:spMkLst>
            <pc:docMk/>
            <pc:sldMk cId="1371363688" sldId="322"/>
            <ac:spMk id="10" creationId="{4D019CB5-495F-9886-B8F6-4F0D440FE023}"/>
          </ac:spMkLst>
        </pc:spChg>
        <pc:spChg chg="add mod">
          <ac:chgData name="Anders Bakken" userId="4c0ecc34-90fb-4538-9d8f-26fe580c3bf0" providerId="ADAL" clId="{4E562E5A-E49F-4363-8C7F-5C2EC36AAD4A}" dt="2024-05-27T14:11:39.720" v="26" actId="20577"/>
          <ac:spMkLst>
            <pc:docMk/>
            <pc:sldMk cId="1371363688" sldId="322"/>
            <ac:spMk id="11" creationId="{0C2FE9FE-789C-FA9A-6884-86CAA008B195}"/>
          </ac:spMkLst>
        </pc:spChg>
      </pc:sldChg>
      <pc:sldChg chg="addSp delSp modSp mod">
        <pc:chgData name="Anders Bakken" userId="4c0ecc34-90fb-4538-9d8f-26fe580c3bf0" providerId="ADAL" clId="{4E562E5A-E49F-4363-8C7F-5C2EC36AAD4A}" dt="2024-05-27T14:11:54.835" v="30" actId="20577"/>
        <pc:sldMkLst>
          <pc:docMk/>
          <pc:sldMk cId="1820592070" sldId="323"/>
        </pc:sldMkLst>
        <pc:spChg chg="add del mod">
          <ac:chgData name="Anders Bakken" userId="4c0ecc34-90fb-4538-9d8f-26fe580c3bf0" providerId="ADAL" clId="{4E562E5A-E49F-4363-8C7F-5C2EC36AAD4A}" dt="2024-05-27T14:11:50.284" v="29" actId="478"/>
          <ac:spMkLst>
            <pc:docMk/>
            <pc:sldMk cId="1820592070" sldId="323"/>
            <ac:spMk id="3" creationId="{9C4FDA9F-DE1E-B99B-95B3-4F381EE17A3A}"/>
          </ac:spMkLst>
        </pc:spChg>
        <pc:spChg chg="add mod">
          <ac:chgData name="Anders Bakken" userId="4c0ecc34-90fb-4538-9d8f-26fe580c3bf0" providerId="ADAL" clId="{4E562E5A-E49F-4363-8C7F-5C2EC36AAD4A}" dt="2024-05-27T14:11:54.835" v="30" actId="20577"/>
          <ac:spMkLst>
            <pc:docMk/>
            <pc:sldMk cId="1820592070" sldId="323"/>
            <ac:spMk id="7" creationId="{FD55EA0B-7A03-8B8E-CB22-1E3708A143BB}"/>
          </ac:spMkLst>
        </pc:spChg>
        <pc:spChg chg="del">
          <ac:chgData name="Anders Bakken" userId="4c0ecc34-90fb-4538-9d8f-26fe580c3bf0" providerId="ADAL" clId="{4E562E5A-E49F-4363-8C7F-5C2EC36AAD4A}" dt="2024-05-27T14:11:44.266" v="27" actId="478"/>
          <ac:spMkLst>
            <pc:docMk/>
            <pc:sldMk cId="1820592070" sldId="323"/>
            <ac:spMk id="10" creationId="{F30EB95D-5238-3AAD-E339-225A71AD67E2}"/>
          </ac:spMkLst>
        </pc:spChg>
        <pc:spChg chg="del">
          <ac:chgData name="Anders Bakken" userId="4c0ecc34-90fb-4538-9d8f-26fe580c3bf0" providerId="ADAL" clId="{4E562E5A-E49F-4363-8C7F-5C2EC36AAD4A}" dt="2024-05-27T14:11:44.266" v="27" actId="478"/>
          <ac:spMkLst>
            <pc:docMk/>
            <pc:sldMk cId="1820592070" sldId="323"/>
            <ac:spMk id="11" creationId="{42FB3836-7C2D-2F58-76B6-CDAA96EE3435}"/>
          </ac:spMkLst>
        </pc:spChg>
      </pc:sldChg>
      <pc:sldChg chg="delSp modSp mod">
        <pc:chgData name="Anders Bakken" userId="4c0ecc34-90fb-4538-9d8f-26fe580c3bf0" providerId="ADAL" clId="{4E562E5A-E49F-4363-8C7F-5C2EC36AAD4A}" dt="2024-05-27T14:11:00.696" v="5" actId="478"/>
        <pc:sldMkLst>
          <pc:docMk/>
          <pc:sldMk cId="1994485278" sldId="326"/>
        </pc:sldMkLst>
        <pc:spChg chg="mod">
          <ac:chgData name="Anders Bakken" userId="4c0ecc34-90fb-4538-9d8f-26fe580c3bf0" providerId="ADAL" clId="{4E562E5A-E49F-4363-8C7F-5C2EC36AAD4A}" dt="2024-05-27T14:10:57.390" v="4" actId="20577"/>
          <ac:spMkLst>
            <pc:docMk/>
            <pc:sldMk cId="1994485278" sldId="326"/>
            <ac:spMk id="4" creationId="{C794D2F2-B0B5-E361-D6B3-DE05828FA081}"/>
          </ac:spMkLst>
        </pc:spChg>
        <pc:spChg chg="mod">
          <ac:chgData name="Anders Bakken" userId="4c0ecc34-90fb-4538-9d8f-26fe580c3bf0" providerId="ADAL" clId="{4E562E5A-E49F-4363-8C7F-5C2EC36AAD4A}" dt="2024-05-27T14:10:48.315" v="2" actId="20577"/>
          <ac:spMkLst>
            <pc:docMk/>
            <pc:sldMk cId="1994485278" sldId="326"/>
            <ac:spMk id="8" creationId="{6E3BE69D-A633-FD32-EB00-FCF4CAD6DF31}"/>
          </ac:spMkLst>
        </pc:spChg>
        <pc:spChg chg="del">
          <ac:chgData name="Anders Bakken" userId="4c0ecc34-90fb-4538-9d8f-26fe580c3bf0" providerId="ADAL" clId="{4E562E5A-E49F-4363-8C7F-5C2EC36AAD4A}" dt="2024-05-27T14:11:00.696" v="5" actId="478"/>
          <ac:spMkLst>
            <pc:docMk/>
            <pc:sldMk cId="1994485278" sldId="326"/>
            <ac:spMk id="11" creationId="{2748037F-5DD6-296F-6BF9-8DC0A8C827EF}"/>
          </ac:spMkLst>
        </pc:spChg>
      </pc:sldChg>
      <pc:sldChg chg="del">
        <pc:chgData name="Anders Bakken" userId="4c0ecc34-90fb-4538-9d8f-26fe580c3bf0" providerId="ADAL" clId="{4E562E5A-E49F-4363-8C7F-5C2EC36AAD4A}" dt="2024-05-27T13:28:27.483" v="0" actId="47"/>
        <pc:sldMkLst>
          <pc:docMk/>
          <pc:sldMk cId="2945743595" sldId="328"/>
        </pc:sldMkLst>
      </pc:sldChg>
      <pc:sldChg chg="del">
        <pc:chgData name="Anders Bakken" userId="4c0ecc34-90fb-4538-9d8f-26fe580c3bf0" providerId="ADAL" clId="{4E562E5A-E49F-4363-8C7F-5C2EC36AAD4A}" dt="2024-05-27T13:28:27.483" v="0" actId="47"/>
        <pc:sldMkLst>
          <pc:docMk/>
          <pc:sldMk cId="2720665851" sldId="329"/>
        </pc:sldMkLst>
      </pc:sldChg>
      <pc:sldChg chg="del">
        <pc:chgData name="Anders Bakken" userId="4c0ecc34-90fb-4538-9d8f-26fe580c3bf0" providerId="ADAL" clId="{4E562E5A-E49F-4363-8C7F-5C2EC36AAD4A}" dt="2024-05-27T13:28:27.483" v="0" actId="47"/>
        <pc:sldMkLst>
          <pc:docMk/>
          <pc:sldMk cId="26983380" sldId="331"/>
        </pc:sldMkLst>
      </pc:sldChg>
      <pc:sldChg chg="del">
        <pc:chgData name="Anders Bakken" userId="4c0ecc34-90fb-4538-9d8f-26fe580c3bf0" providerId="ADAL" clId="{4E562E5A-E49F-4363-8C7F-5C2EC36AAD4A}" dt="2024-05-27T13:28:27.483" v="0" actId="47"/>
        <pc:sldMkLst>
          <pc:docMk/>
          <pc:sldMk cId="2036641750" sldId="332"/>
        </pc:sldMkLst>
      </pc:sldChg>
      <pc:sldChg chg="del">
        <pc:chgData name="Anders Bakken" userId="4c0ecc34-90fb-4538-9d8f-26fe580c3bf0" providerId="ADAL" clId="{4E562E5A-E49F-4363-8C7F-5C2EC36AAD4A}" dt="2024-05-27T13:28:27.483" v="0" actId="47"/>
        <pc:sldMkLst>
          <pc:docMk/>
          <pc:sldMk cId="1385227584" sldId="334"/>
        </pc:sldMkLst>
      </pc:sldChg>
      <pc:sldChg chg="del">
        <pc:chgData name="Anders Bakken" userId="4c0ecc34-90fb-4538-9d8f-26fe580c3bf0" providerId="ADAL" clId="{4E562E5A-E49F-4363-8C7F-5C2EC36AAD4A}" dt="2024-05-27T13:28:27.483" v="0" actId="47"/>
        <pc:sldMkLst>
          <pc:docMk/>
          <pc:sldMk cId="2472354162" sldId="335"/>
        </pc:sldMkLst>
      </pc:sldChg>
      <pc:sldChg chg="del">
        <pc:chgData name="Anders Bakken" userId="4c0ecc34-90fb-4538-9d8f-26fe580c3bf0" providerId="ADAL" clId="{4E562E5A-E49F-4363-8C7F-5C2EC36AAD4A}" dt="2024-05-27T13:28:27.483" v="0" actId="47"/>
        <pc:sldMkLst>
          <pc:docMk/>
          <pc:sldMk cId="2382386832" sldId="336"/>
        </pc:sldMkLst>
      </pc:sldChg>
      <pc:sldChg chg="del">
        <pc:chgData name="Anders Bakken" userId="4c0ecc34-90fb-4538-9d8f-26fe580c3bf0" providerId="ADAL" clId="{4E562E5A-E49F-4363-8C7F-5C2EC36AAD4A}" dt="2024-05-27T13:28:27.483" v="0" actId="47"/>
        <pc:sldMkLst>
          <pc:docMk/>
          <pc:sldMk cId="1856653869" sldId="337"/>
        </pc:sldMkLst>
      </pc:sldChg>
      <pc:sldChg chg="del">
        <pc:chgData name="Anders Bakken" userId="4c0ecc34-90fb-4538-9d8f-26fe580c3bf0" providerId="ADAL" clId="{4E562E5A-E49F-4363-8C7F-5C2EC36AAD4A}" dt="2024-05-27T13:28:27.483" v="0" actId="47"/>
        <pc:sldMkLst>
          <pc:docMk/>
          <pc:sldMk cId="2523840650" sldId="338"/>
        </pc:sldMkLst>
      </pc:sldChg>
      <pc:sldChg chg="del">
        <pc:chgData name="Anders Bakken" userId="4c0ecc34-90fb-4538-9d8f-26fe580c3bf0" providerId="ADAL" clId="{4E562E5A-E49F-4363-8C7F-5C2EC36AAD4A}" dt="2024-05-27T13:28:27.483" v="0" actId="47"/>
        <pc:sldMkLst>
          <pc:docMk/>
          <pc:sldMk cId="1657650613" sldId="339"/>
        </pc:sldMkLst>
      </pc:sldChg>
      <pc:sldChg chg="del">
        <pc:chgData name="Anders Bakken" userId="4c0ecc34-90fb-4538-9d8f-26fe580c3bf0" providerId="ADAL" clId="{4E562E5A-E49F-4363-8C7F-5C2EC36AAD4A}" dt="2024-05-27T13:28:27.483" v="0" actId="47"/>
        <pc:sldMkLst>
          <pc:docMk/>
          <pc:sldMk cId="1393902213" sldId="340"/>
        </pc:sldMkLst>
      </pc:sldChg>
      <pc:sldChg chg="del">
        <pc:chgData name="Anders Bakken" userId="4c0ecc34-90fb-4538-9d8f-26fe580c3bf0" providerId="ADAL" clId="{4E562E5A-E49F-4363-8C7F-5C2EC36AAD4A}" dt="2024-05-27T13:28:27.483" v="0" actId="47"/>
        <pc:sldMkLst>
          <pc:docMk/>
          <pc:sldMk cId="165622039" sldId="341"/>
        </pc:sldMkLst>
      </pc:sldChg>
      <pc:sldChg chg="del">
        <pc:chgData name="Anders Bakken" userId="4c0ecc34-90fb-4538-9d8f-26fe580c3bf0" providerId="ADAL" clId="{4E562E5A-E49F-4363-8C7F-5C2EC36AAD4A}" dt="2024-05-27T13:28:27.483" v="0" actId="47"/>
        <pc:sldMkLst>
          <pc:docMk/>
          <pc:sldMk cId="2106678246" sldId="342"/>
        </pc:sldMkLst>
      </pc:sldChg>
      <pc:sldChg chg="del">
        <pc:chgData name="Anders Bakken" userId="4c0ecc34-90fb-4538-9d8f-26fe580c3bf0" providerId="ADAL" clId="{4E562E5A-E49F-4363-8C7F-5C2EC36AAD4A}" dt="2024-05-27T13:28:27.483" v="0" actId="47"/>
        <pc:sldMkLst>
          <pc:docMk/>
          <pc:sldMk cId="1183948773" sldId="343"/>
        </pc:sldMkLst>
      </pc:sldChg>
      <pc:sldChg chg="del">
        <pc:chgData name="Anders Bakken" userId="4c0ecc34-90fb-4538-9d8f-26fe580c3bf0" providerId="ADAL" clId="{4E562E5A-E49F-4363-8C7F-5C2EC36AAD4A}" dt="2024-05-27T13:28:27.483" v="0" actId="47"/>
        <pc:sldMkLst>
          <pc:docMk/>
          <pc:sldMk cId="3450535879" sldId="344"/>
        </pc:sldMkLst>
      </pc:sldChg>
      <pc:sldChg chg="del">
        <pc:chgData name="Anders Bakken" userId="4c0ecc34-90fb-4538-9d8f-26fe580c3bf0" providerId="ADAL" clId="{4E562E5A-E49F-4363-8C7F-5C2EC36AAD4A}" dt="2024-05-27T13:28:27.483" v="0" actId="47"/>
        <pc:sldMkLst>
          <pc:docMk/>
          <pc:sldMk cId="3596427188" sldId="345"/>
        </pc:sldMkLst>
      </pc:sldChg>
      <pc:sldChg chg="del">
        <pc:chgData name="Anders Bakken" userId="4c0ecc34-90fb-4538-9d8f-26fe580c3bf0" providerId="ADAL" clId="{4E562E5A-E49F-4363-8C7F-5C2EC36AAD4A}" dt="2024-05-27T13:28:27.483" v="0" actId="47"/>
        <pc:sldMkLst>
          <pc:docMk/>
          <pc:sldMk cId="197726992" sldId="346"/>
        </pc:sldMkLst>
      </pc:sldChg>
      <pc:sldChg chg="del">
        <pc:chgData name="Anders Bakken" userId="4c0ecc34-90fb-4538-9d8f-26fe580c3bf0" providerId="ADAL" clId="{4E562E5A-E49F-4363-8C7F-5C2EC36AAD4A}" dt="2024-05-27T13:28:27.483" v="0" actId="47"/>
        <pc:sldMkLst>
          <pc:docMk/>
          <pc:sldMk cId="1337673073" sldId="347"/>
        </pc:sldMkLst>
      </pc:sldChg>
      <pc:sldChg chg="del">
        <pc:chgData name="Anders Bakken" userId="4c0ecc34-90fb-4538-9d8f-26fe580c3bf0" providerId="ADAL" clId="{4E562E5A-E49F-4363-8C7F-5C2EC36AAD4A}" dt="2024-05-27T13:28:27.483" v="0" actId="47"/>
        <pc:sldMkLst>
          <pc:docMk/>
          <pc:sldMk cId="590710303" sldId="348"/>
        </pc:sldMkLst>
      </pc:sldChg>
      <pc:sldChg chg="del">
        <pc:chgData name="Anders Bakken" userId="4c0ecc34-90fb-4538-9d8f-26fe580c3bf0" providerId="ADAL" clId="{4E562E5A-E49F-4363-8C7F-5C2EC36AAD4A}" dt="2024-05-27T13:28:41.586" v="1" actId="47"/>
        <pc:sldMkLst>
          <pc:docMk/>
          <pc:sldMk cId="1343934322" sldId="349"/>
        </pc:sldMkLst>
      </pc:sldChg>
      <pc:sldChg chg="del">
        <pc:chgData name="Anders Bakken" userId="4c0ecc34-90fb-4538-9d8f-26fe580c3bf0" providerId="ADAL" clId="{4E562E5A-E49F-4363-8C7F-5C2EC36AAD4A}" dt="2024-05-27T13:28:41.586" v="1" actId="47"/>
        <pc:sldMkLst>
          <pc:docMk/>
          <pc:sldMk cId="567259516" sldId="350"/>
        </pc:sldMkLst>
      </pc:sldChg>
      <pc:sldChg chg="del">
        <pc:chgData name="Anders Bakken" userId="4c0ecc34-90fb-4538-9d8f-26fe580c3bf0" providerId="ADAL" clId="{4E562E5A-E49F-4363-8C7F-5C2EC36AAD4A}" dt="2024-05-27T13:28:41.586" v="1" actId="47"/>
        <pc:sldMkLst>
          <pc:docMk/>
          <pc:sldMk cId="2674040805" sldId="351"/>
        </pc:sldMkLst>
      </pc:sldChg>
      <pc:sldChg chg="del">
        <pc:chgData name="Anders Bakken" userId="4c0ecc34-90fb-4538-9d8f-26fe580c3bf0" providerId="ADAL" clId="{4E562E5A-E49F-4363-8C7F-5C2EC36AAD4A}" dt="2024-05-27T13:28:41.586" v="1" actId="47"/>
        <pc:sldMkLst>
          <pc:docMk/>
          <pc:sldMk cId="2193624949" sldId="352"/>
        </pc:sldMkLst>
      </pc:sldChg>
      <pc:sldChg chg="del">
        <pc:chgData name="Anders Bakken" userId="4c0ecc34-90fb-4538-9d8f-26fe580c3bf0" providerId="ADAL" clId="{4E562E5A-E49F-4363-8C7F-5C2EC36AAD4A}" dt="2024-05-27T13:28:41.586" v="1" actId="47"/>
        <pc:sldMkLst>
          <pc:docMk/>
          <pc:sldMk cId="2250513849" sldId="353"/>
        </pc:sldMkLst>
      </pc:sldChg>
      <pc:sldChg chg="del">
        <pc:chgData name="Anders Bakken" userId="4c0ecc34-90fb-4538-9d8f-26fe580c3bf0" providerId="ADAL" clId="{4E562E5A-E49F-4363-8C7F-5C2EC36AAD4A}" dt="2024-05-27T13:28:41.586" v="1" actId="47"/>
        <pc:sldMkLst>
          <pc:docMk/>
          <pc:sldMk cId="937970466" sldId="354"/>
        </pc:sldMkLst>
      </pc:sldChg>
      <pc:sldChg chg="del">
        <pc:chgData name="Anders Bakken" userId="4c0ecc34-90fb-4538-9d8f-26fe580c3bf0" providerId="ADAL" clId="{4E562E5A-E49F-4363-8C7F-5C2EC36AAD4A}" dt="2024-05-27T13:28:41.586" v="1" actId="47"/>
        <pc:sldMkLst>
          <pc:docMk/>
          <pc:sldMk cId="4173797479" sldId="355"/>
        </pc:sldMkLst>
      </pc:sldChg>
      <pc:sldChg chg="del">
        <pc:chgData name="Anders Bakken" userId="4c0ecc34-90fb-4538-9d8f-26fe580c3bf0" providerId="ADAL" clId="{4E562E5A-E49F-4363-8C7F-5C2EC36AAD4A}" dt="2024-05-27T13:28:41.586" v="1" actId="47"/>
        <pc:sldMkLst>
          <pc:docMk/>
          <pc:sldMk cId="2910841191" sldId="356"/>
        </pc:sldMkLst>
      </pc:sldChg>
      <pc:sldChg chg="del">
        <pc:chgData name="Anders Bakken" userId="4c0ecc34-90fb-4538-9d8f-26fe580c3bf0" providerId="ADAL" clId="{4E562E5A-E49F-4363-8C7F-5C2EC36AAD4A}" dt="2024-05-27T13:28:41.586" v="1" actId="47"/>
        <pc:sldMkLst>
          <pc:docMk/>
          <pc:sldMk cId="948523683" sldId="357"/>
        </pc:sldMkLst>
      </pc:sldChg>
      <pc:sldChg chg="del">
        <pc:chgData name="Anders Bakken" userId="4c0ecc34-90fb-4538-9d8f-26fe580c3bf0" providerId="ADAL" clId="{4E562E5A-E49F-4363-8C7F-5C2EC36AAD4A}" dt="2024-05-27T13:28:41.586" v="1" actId="47"/>
        <pc:sldMkLst>
          <pc:docMk/>
          <pc:sldMk cId="2145671095" sldId="358"/>
        </pc:sldMkLst>
      </pc:sldChg>
      <pc:sldChg chg="del">
        <pc:chgData name="Anders Bakken" userId="4c0ecc34-90fb-4538-9d8f-26fe580c3bf0" providerId="ADAL" clId="{4E562E5A-E49F-4363-8C7F-5C2EC36AAD4A}" dt="2024-05-27T13:28:41.586" v="1" actId="47"/>
        <pc:sldMkLst>
          <pc:docMk/>
          <pc:sldMk cId="156251655" sldId="359"/>
        </pc:sldMkLst>
      </pc:sldChg>
      <pc:sldChg chg="del">
        <pc:chgData name="Anders Bakken" userId="4c0ecc34-90fb-4538-9d8f-26fe580c3bf0" providerId="ADAL" clId="{4E562E5A-E49F-4363-8C7F-5C2EC36AAD4A}" dt="2024-05-27T13:28:41.586" v="1" actId="47"/>
        <pc:sldMkLst>
          <pc:docMk/>
          <pc:sldMk cId="4185026002" sldId="360"/>
        </pc:sldMkLst>
      </pc:sldChg>
      <pc:sldChg chg="del">
        <pc:chgData name="Anders Bakken" userId="4c0ecc34-90fb-4538-9d8f-26fe580c3bf0" providerId="ADAL" clId="{4E562E5A-E49F-4363-8C7F-5C2EC36AAD4A}" dt="2024-05-27T13:28:41.586" v="1" actId="47"/>
        <pc:sldMkLst>
          <pc:docMk/>
          <pc:sldMk cId="1971374623" sldId="361"/>
        </pc:sldMkLst>
      </pc:sldChg>
      <pc:sldChg chg="del">
        <pc:chgData name="Anders Bakken" userId="4c0ecc34-90fb-4538-9d8f-26fe580c3bf0" providerId="ADAL" clId="{4E562E5A-E49F-4363-8C7F-5C2EC36AAD4A}" dt="2024-05-27T13:28:41.586" v="1" actId="47"/>
        <pc:sldMkLst>
          <pc:docMk/>
          <pc:sldMk cId="703855121" sldId="362"/>
        </pc:sldMkLst>
      </pc:sldChg>
      <pc:sldChg chg="del">
        <pc:chgData name="Anders Bakken" userId="4c0ecc34-90fb-4538-9d8f-26fe580c3bf0" providerId="ADAL" clId="{4E562E5A-E49F-4363-8C7F-5C2EC36AAD4A}" dt="2024-05-27T13:28:41.586" v="1" actId="47"/>
        <pc:sldMkLst>
          <pc:docMk/>
          <pc:sldMk cId="2008026655" sldId="363"/>
        </pc:sldMkLst>
      </pc:sldChg>
      <pc:sldChg chg="del">
        <pc:chgData name="Anders Bakken" userId="4c0ecc34-90fb-4538-9d8f-26fe580c3bf0" providerId="ADAL" clId="{4E562E5A-E49F-4363-8C7F-5C2EC36AAD4A}" dt="2024-05-27T13:28:41.586" v="1" actId="47"/>
        <pc:sldMkLst>
          <pc:docMk/>
          <pc:sldMk cId="507243609" sldId="364"/>
        </pc:sldMkLst>
      </pc:sldChg>
      <pc:sldChg chg="del">
        <pc:chgData name="Anders Bakken" userId="4c0ecc34-90fb-4538-9d8f-26fe580c3bf0" providerId="ADAL" clId="{4E562E5A-E49F-4363-8C7F-5C2EC36AAD4A}" dt="2024-05-27T13:28:41.586" v="1" actId="47"/>
        <pc:sldMkLst>
          <pc:docMk/>
          <pc:sldMk cId="3664706032" sldId="365"/>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969317125245359E-2"/>
          <c:y val="6.8174608984212973E-2"/>
          <c:w val="0.96063914046626953"/>
          <c:h val="0.75250625410104988"/>
        </c:manualLayout>
      </c:layout>
      <c:barChart>
        <c:barDir val="col"/>
        <c:grouping val="clustered"/>
        <c:varyColors val="0"/>
        <c:ser>
          <c:idx val="0"/>
          <c:order val="0"/>
          <c:tx>
            <c:strRef>
              <c:f>'Ark1'!$B$1</c:f>
              <c:strCache>
                <c:ptCount val="1"/>
                <c:pt idx="0">
                  <c:v>Medlemskap</c:v>
                </c:pt>
              </c:strCache>
            </c:strRef>
          </c:tx>
          <c:spPr>
            <a:solidFill>
              <a:srgbClr val="006598"/>
            </a:solidFill>
            <a:ln>
              <a:noFill/>
            </a:ln>
            <a:effectLst/>
          </c:spPr>
          <c:invertIfNegative val="0"/>
          <c:dPt>
            <c:idx val="12"/>
            <c:invertIfNegative val="0"/>
            <c:bubble3D val="0"/>
            <c:spPr>
              <a:solidFill>
                <a:srgbClr val="006598"/>
              </a:solidFill>
              <a:ln>
                <a:noFill/>
              </a:ln>
              <a:effectLst/>
            </c:spPr>
            <c:extLst>
              <c:ext xmlns:c16="http://schemas.microsoft.com/office/drawing/2014/chart" uri="{C3380CC4-5D6E-409C-BE32-E72D297353CC}">
                <c16:uniqueId val="{00000001-F866-5D4A-A858-528D306FD349}"/>
              </c:ext>
            </c:extLst>
          </c:dPt>
          <c:dLbls>
            <c:spPr>
              <a:noFill/>
              <a:ln>
                <a:noFill/>
              </a:ln>
              <a:effectLst/>
            </c:spPr>
            <c:txPr>
              <a:bodyPr rot="5400000" spcFirstLastPara="1" vertOverflow="ellipsis" wrap="square" anchor="ctr" anchorCtr="1"/>
              <a:lstStyle/>
              <a:p>
                <a:pPr>
                  <a:defRPr sz="1050" b="0" i="0" u="none" strike="noStrike" kern="1200" baseline="0">
                    <a:solidFill>
                      <a:schemeClr val="tx1">
                        <a:lumMod val="75000"/>
                        <a:lumOff val="25000"/>
                      </a:schemeClr>
                    </a:solidFill>
                    <a:latin typeface="Geogrotesque Rg" panose="02000000000000000000" pitchFamily="2" charset="77"/>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'Ark1'!$A$2:$A$15</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'Ark1'!$B$2:$B$15</c:f>
              <c:numCache>
                <c:formatCode>General</c:formatCode>
                <c:ptCount val="14"/>
                <c:pt idx="0">
                  <c:v>1865</c:v>
                </c:pt>
                <c:pt idx="1">
                  <c:v>1929</c:v>
                </c:pt>
                <c:pt idx="2">
                  <c:v>1747</c:v>
                </c:pt>
                <c:pt idx="3">
                  <c:v>1806</c:v>
                </c:pt>
                <c:pt idx="4">
                  <c:v>1836</c:v>
                </c:pt>
                <c:pt idx="5">
                  <c:v>2158</c:v>
                </c:pt>
                <c:pt idx="6">
                  <c:v>2162</c:v>
                </c:pt>
                <c:pt idx="7">
                  <c:v>2177</c:v>
                </c:pt>
                <c:pt idx="8">
                  <c:v>2027</c:v>
                </c:pt>
                <c:pt idx="9">
                  <c:v>2049</c:v>
                </c:pt>
                <c:pt idx="10">
                  <c:v>2183</c:v>
                </c:pt>
                <c:pt idx="11">
                  <c:v>2475</c:v>
                </c:pt>
                <c:pt idx="12">
                  <c:v>2576</c:v>
                </c:pt>
                <c:pt idx="13">
                  <c:v>2632</c:v>
                </c:pt>
              </c:numCache>
            </c:numRef>
          </c:val>
          <c:extLst>
            <c:ext xmlns:c16="http://schemas.microsoft.com/office/drawing/2014/chart" uri="{C3380CC4-5D6E-409C-BE32-E72D297353CC}">
              <c16:uniqueId val="{00000002-F866-5D4A-A858-528D306FD349}"/>
            </c:ext>
          </c:extLst>
        </c:ser>
        <c:dLbls>
          <c:showLegendKey val="0"/>
          <c:showVal val="0"/>
          <c:showCatName val="0"/>
          <c:showSerName val="0"/>
          <c:showPercent val="0"/>
          <c:showBubbleSize val="0"/>
        </c:dLbls>
        <c:gapWidth val="40"/>
        <c:overlap val="-27"/>
        <c:axId val="952663119"/>
        <c:axId val="952664751"/>
      </c:barChart>
      <c:catAx>
        <c:axId val="9526631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50" b="0" i="0" u="none" strike="noStrike" kern="1200" baseline="0">
                <a:solidFill>
                  <a:schemeClr val="tx1">
                    <a:lumMod val="65000"/>
                    <a:lumOff val="35000"/>
                  </a:schemeClr>
                </a:solidFill>
                <a:latin typeface="Geogrotesque Rg" panose="02000000000000000000" pitchFamily="2" charset="77"/>
                <a:ea typeface="+mn-ea"/>
                <a:cs typeface="+mn-cs"/>
              </a:defRPr>
            </a:pPr>
            <a:endParaRPr lang="nb-NO"/>
          </a:p>
        </c:txPr>
        <c:crossAx val="952664751"/>
        <c:crosses val="autoZero"/>
        <c:auto val="1"/>
        <c:lblAlgn val="ctr"/>
        <c:lblOffset val="100"/>
        <c:noMultiLvlLbl val="0"/>
      </c:catAx>
      <c:valAx>
        <c:axId val="952664751"/>
        <c:scaling>
          <c:orientation val="minMax"/>
        </c:scaling>
        <c:delete val="1"/>
        <c:axPos val="l"/>
        <c:numFmt formatCode="General" sourceLinked="1"/>
        <c:majorTickMark val="none"/>
        <c:minorTickMark val="none"/>
        <c:tickLblPos val="nextTo"/>
        <c:crossAx val="9526631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50">
          <a:latin typeface="Geogrotesque Rg" panose="02000000000000000000" pitchFamily="2" charset="77"/>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6AB587-7918-9A49-A856-206ADBFE0555}" type="doc">
      <dgm:prSet loTypeId="urn:microsoft.com/office/officeart/2009/layout/CircleArrowProcess" loCatId="" qsTypeId="urn:microsoft.com/office/officeart/2005/8/quickstyle/simple2" qsCatId="simple" csTypeId="urn:microsoft.com/office/officeart/2005/8/colors/accent1_2" csCatId="accent1" phldr="1"/>
      <dgm:spPr/>
      <dgm:t>
        <a:bodyPr/>
        <a:lstStyle/>
        <a:p>
          <a:endParaRPr lang="nb-NO"/>
        </a:p>
      </dgm:t>
    </dgm:pt>
    <dgm:pt modelId="{2FFAB167-8206-4846-A072-7CABBD8BD832}">
      <dgm:prSet phldrT="[Tekst]"/>
      <dgm:spPr/>
      <dgm:t>
        <a:bodyPr/>
        <a:lstStyle/>
        <a:p>
          <a:r>
            <a:rPr lang="nb-NO" dirty="0">
              <a:solidFill>
                <a:schemeClr val="bg1"/>
              </a:solidFill>
              <a:latin typeface="Geogrotesque Rg" panose="02000000000000000000" pitchFamily="2" charset="77"/>
            </a:rPr>
            <a:t>E-sport</a:t>
          </a:r>
        </a:p>
      </dgm:t>
    </dgm:pt>
    <dgm:pt modelId="{7C2802CF-3714-4442-87F0-06AF5FB4739F}" type="parTrans" cxnId="{97AC6BB4-06BE-4441-8A86-8C566807018A}">
      <dgm:prSet/>
      <dgm:spPr/>
      <dgm:t>
        <a:bodyPr/>
        <a:lstStyle/>
        <a:p>
          <a:endParaRPr lang="nb-NO">
            <a:latin typeface="Geogrotesque Rg" panose="02000000000000000000" pitchFamily="2" charset="77"/>
          </a:endParaRPr>
        </a:p>
      </dgm:t>
    </dgm:pt>
    <dgm:pt modelId="{244881CE-255E-6441-8AE2-E19CBC5B7749}" type="sibTrans" cxnId="{97AC6BB4-06BE-4441-8A86-8C566807018A}">
      <dgm:prSet/>
      <dgm:spPr/>
      <dgm:t>
        <a:bodyPr/>
        <a:lstStyle/>
        <a:p>
          <a:endParaRPr lang="nb-NO">
            <a:latin typeface="Geogrotesque Rg" panose="02000000000000000000" pitchFamily="2" charset="77"/>
          </a:endParaRPr>
        </a:p>
      </dgm:t>
    </dgm:pt>
    <dgm:pt modelId="{DA6BF7D1-D951-124D-8ED1-C00A8E7CC29C}">
      <dgm:prSet phldrT="[Tekst]"/>
      <dgm:spPr/>
      <dgm:t>
        <a:bodyPr/>
        <a:lstStyle/>
        <a:p>
          <a:r>
            <a:rPr lang="nb-NO" dirty="0" err="1">
              <a:solidFill>
                <a:schemeClr val="bg1"/>
              </a:solidFill>
              <a:latin typeface="Geogrotesque Rg" panose="02000000000000000000" pitchFamily="2" charset="77"/>
            </a:rPr>
            <a:t>Håndb</a:t>
          </a:r>
          <a:r>
            <a:rPr lang="nb-NO" dirty="0">
              <a:solidFill>
                <a:schemeClr val="bg1"/>
              </a:solidFill>
              <a:latin typeface="Geogrotesque Rg" panose="02000000000000000000" pitchFamily="2" charset="77"/>
            </a:rPr>
            <a:t>	all</a:t>
          </a:r>
        </a:p>
      </dgm:t>
    </dgm:pt>
    <dgm:pt modelId="{25D4F805-05BE-124F-9DD6-BA02221F3E98}" type="parTrans" cxnId="{02652F12-F20E-C147-98DE-B2DC5978F56D}">
      <dgm:prSet/>
      <dgm:spPr/>
      <dgm:t>
        <a:bodyPr/>
        <a:lstStyle/>
        <a:p>
          <a:endParaRPr lang="nb-NO">
            <a:latin typeface="Geogrotesque Rg" panose="02000000000000000000" pitchFamily="2" charset="77"/>
          </a:endParaRPr>
        </a:p>
      </dgm:t>
    </dgm:pt>
    <dgm:pt modelId="{5995ABE9-22F9-084F-9DF6-E06972F22104}" type="sibTrans" cxnId="{02652F12-F20E-C147-98DE-B2DC5978F56D}">
      <dgm:prSet/>
      <dgm:spPr/>
      <dgm:t>
        <a:bodyPr/>
        <a:lstStyle/>
        <a:p>
          <a:endParaRPr lang="nb-NO">
            <a:latin typeface="Geogrotesque Rg" panose="02000000000000000000" pitchFamily="2" charset="77"/>
          </a:endParaRPr>
        </a:p>
      </dgm:t>
    </dgm:pt>
    <dgm:pt modelId="{C56CEF83-433B-CA49-9843-993A860A1B60}">
      <dgm:prSet phldrT="[Tekst]"/>
      <dgm:spPr/>
      <dgm:t>
        <a:bodyPr/>
        <a:lstStyle/>
        <a:p>
          <a:r>
            <a:rPr lang="nb-NO" dirty="0">
              <a:solidFill>
                <a:schemeClr val="bg1"/>
              </a:solidFill>
              <a:latin typeface="Geogrotesque Rg" panose="02000000000000000000" pitchFamily="2" charset="77"/>
            </a:rPr>
            <a:t>Parasport</a:t>
          </a:r>
        </a:p>
      </dgm:t>
    </dgm:pt>
    <dgm:pt modelId="{0E2E2768-0BA5-C34E-900E-B3CED4422D1E}" type="parTrans" cxnId="{675F656E-3B50-F440-98B1-8B7F52F1AE06}">
      <dgm:prSet/>
      <dgm:spPr/>
      <dgm:t>
        <a:bodyPr/>
        <a:lstStyle/>
        <a:p>
          <a:endParaRPr lang="nb-NO">
            <a:latin typeface="Geogrotesque Rg" panose="02000000000000000000" pitchFamily="2" charset="77"/>
          </a:endParaRPr>
        </a:p>
      </dgm:t>
    </dgm:pt>
    <dgm:pt modelId="{2BD94233-AB27-2742-94E8-676EA3A09291}" type="sibTrans" cxnId="{675F656E-3B50-F440-98B1-8B7F52F1AE06}">
      <dgm:prSet/>
      <dgm:spPr/>
      <dgm:t>
        <a:bodyPr/>
        <a:lstStyle/>
        <a:p>
          <a:endParaRPr lang="nb-NO">
            <a:latin typeface="Geogrotesque Rg" panose="02000000000000000000" pitchFamily="2" charset="77"/>
          </a:endParaRPr>
        </a:p>
      </dgm:t>
    </dgm:pt>
    <dgm:pt modelId="{BA8C3FF7-E7FB-D044-8985-F1D84AA92104}">
      <dgm:prSet phldrT="[Tekst]"/>
      <dgm:spPr/>
      <dgm:t>
        <a:bodyPr/>
        <a:lstStyle/>
        <a:p>
          <a:r>
            <a:rPr lang="nb-NO" dirty="0" err="1">
              <a:solidFill>
                <a:schemeClr val="bg1"/>
              </a:solidFill>
              <a:latin typeface="Geogrotesque Rg" panose="02000000000000000000" pitchFamily="2" charset="77"/>
            </a:rPr>
            <a:t>triathlon</a:t>
          </a:r>
          <a:endParaRPr lang="nb-NO" dirty="0">
            <a:solidFill>
              <a:schemeClr val="bg1"/>
            </a:solidFill>
            <a:latin typeface="Geogrotesque Rg" panose="02000000000000000000" pitchFamily="2" charset="77"/>
          </a:endParaRPr>
        </a:p>
      </dgm:t>
    </dgm:pt>
    <dgm:pt modelId="{4FF9B5E6-2E90-3B4E-AD2B-2C969B3F46C0}" type="parTrans" cxnId="{F1DFD57B-2D61-414C-B959-9DD4EA080EB6}">
      <dgm:prSet/>
      <dgm:spPr/>
      <dgm:t>
        <a:bodyPr/>
        <a:lstStyle/>
        <a:p>
          <a:endParaRPr lang="nb-NO">
            <a:latin typeface="Geogrotesque Rg" panose="02000000000000000000" pitchFamily="2" charset="77"/>
          </a:endParaRPr>
        </a:p>
      </dgm:t>
    </dgm:pt>
    <dgm:pt modelId="{68F41732-45DD-B84D-85B3-08D93DD2948A}" type="sibTrans" cxnId="{F1DFD57B-2D61-414C-B959-9DD4EA080EB6}">
      <dgm:prSet/>
      <dgm:spPr/>
      <dgm:t>
        <a:bodyPr/>
        <a:lstStyle/>
        <a:p>
          <a:endParaRPr lang="nb-NO">
            <a:latin typeface="Geogrotesque Rg" panose="02000000000000000000" pitchFamily="2" charset="77"/>
          </a:endParaRPr>
        </a:p>
      </dgm:t>
    </dgm:pt>
    <dgm:pt modelId="{4813D266-EF8E-E64D-965C-6CDF29F2C631}">
      <dgm:prSet phldrT="[Tekst]"/>
      <dgm:spPr/>
      <dgm:t>
        <a:bodyPr/>
        <a:lstStyle/>
        <a:p>
          <a:r>
            <a:rPr lang="nb-NO" dirty="0">
              <a:solidFill>
                <a:schemeClr val="bg1"/>
              </a:solidFill>
              <a:latin typeface="Geogrotesque Rg" panose="02000000000000000000" pitchFamily="2" charset="77"/>
            </a:rPr>
            <a:t>Fotball</a:t>
          </a:r>
        </a:p>
      </dgm:t>
    </dgm:pt>
    <dgm:pt modelId="{6A63B8AA-B5F0-CD45-8CC4-9CD6A92F1810}" type="parTrans" cxnId="{E7A415EE-8D82-B14E-A7E9-A79EA4B58201}">
      <dgm:prSet/>
      <dgm:spPr/>
      <dgm:t>
        <a:bodyPr/>
        <a:lstStyle/>
        <a:p>
          <a:endParaRPr lang="nb-NO">
            <a:latin typeface="Geogrotesque Rg" panose="02000000000000000000" pitchFamily="2" charset="77"/>
          </a:endParaRPr>
        </a:p>
      </dgm:t>
    </dgm:pt>
    <dgm:pt modelId="{A5FB4E5B-5584-DD4A-BDDF-79083178E90A}" type="sibTrans" cxnId="{E7A415EE-8D82-B14E-A7E9-A79EA4B58201}">
      <dgm:prSet/>
      <dgm:spPr/>
      <dgm:t>
        <a:bodyPr/>
        <a:lstStyle/>
        <a:p>
          <a:endParaRPr lang="nb-NO">
            <a:latin typeface="Geogrotesque Rg" panose="02000000000000000000" pitchFamily="2" charset="77"/>
          </a:endParaRPr>
        </a:p>
      </dgm:t>
    </dgm:pt>
    <dgm:pt modelId="{C3975EF8-F1B3-6F4E-A25D-2B15202B2774}">
      <dgm:prSet phldrT="[Tekst]"/>
      <dgm:spPr/>
      <dgm:t>
        <a:bodyPr/>
        <a:lstStyle/>
        <a:p>
          <a:r>
            <a:rPr lang="nb-NO" dirty="0">
              <a:solidFill>
                <a:schemeClr val="bg1"/>
              </a:solidFill>
              <a:latin typeface="Geogrotesque Rg" panose="02000000000000000000" pitchFamily="2" charset="77"/>
            </a:rPr>
            <a:t>Vannsport</a:t>
          </a:r>
        </a:p>
      </dgm:t>
    </dgm:pt>
    <dgm:pt modelId="{E165E935-94EA-9842-AAE5-26BB7FB9B27F}" type="parTrans" cxnId="{BD0FEC07-4645-C441-81C0-923329FF2733}">
      <dgm:prSet/>
      <dgm:spPr/>
      <dgm:t>
        <a:bodyPr/>
        <a:lstStyle/>
        <a:p>
          <a:endParaRPr lang="nb-NO"/>
        </a:p>
      </dgm:t>
    </dgm:pt>
    <dgm:pt modelId="{CA137CF3-EDE6-9A40-A2C5-2D4DBAB50F3F}" type="sibTrans" cxnId="{BD0FEC07-4645-C441-81C0-923329FF2733}">
      <dgm:prSet/>
      <dgm:spPr/>
      <dgm:t>
        <a:bodyPr/>
        <a:lstStyle/>
        <a:p>
          <a:endParaRPr lang="nb-NO"/>
        </a:p>
      </dgm:t>
    </dgm:pt>
    <dgm:pt modelId="{F32C6234-E09D-4942-B4A2-E456EF73722B}" type="pres">
      <dgm:prSet presAssocID="{1B6AB587-7918-9A49-A856-206ADBFE0555}" presName="Name0" presStyleCnt="0">
        <dgm:presLayoutVars>
          <dgm:chMax val="7"/>
          <dgm:chPref val="7"/>
          <dgm:dir/>
          <dgm:animLvl val="lvl"/>
        </dgm:presLayoutVars>
      </dgm:prSet>
      <dgm:spPr/>
    </dgm:pt>
    <dgm:pt modelId="{D597C66D-2960-A242-80EB-46B1D650C7AA}" type="pres">
      <dgm:prSet presAssocID="{C56CEF83-433B-CA49-9843-993A860A1B60}" presName="Accent1" presStyleCnt="0"/>
      <dgm:spPr/>
    </dgm:pt>
    <dgm:pt modelId="{CFEF66FE-AA83-2343-AEAF-F0CA6608BA40}" type="pres">
      <dgm:prSet presAssocID="{C56CEF83-433B-CA49-9843-993A860A1B60}" presName="Accent" presStyleLbl="node1" presStyleIdx="0" presStyleCnt="6"/>
      <dgm:spPr>
        <a:solidFill>
          <a:schemeClr val="bg1"/>
        </a:solidFill>
        <a:ln>
          <a:solidFill>
            <a:srgbClr val="0082C7"/>
          </a:solidFill>
        </a:ln>
      </dgm:spPr>
    </dgm:pt>
    <dgm:pt modelId="{5D7CEA1A-AE52-484F-AF8B-28B62F48CF56}" type="pres">
      <dgm:prSet presAssocID="{C56CEF83-433B-CA49-9843-993A860A1B60}" presName="Parent1" presStyleLbl="revTx" presStyleIdx="0" presStyleCnt="6">
        <dgm:presLayoutVars>
          <dgm:chMax val="1"/>
          <dgm:chPref val="1"/>
          <dgm:bulletEnabled val="1"/>
        </dgm:presLayoutVars>
      </dgm:prSet>
      <dgm:spPr/>
    </dgm:pt>
    <dgm:pt modelId="{E32636D3-DD01-0A46-ABE3-F789CE3F41EC}" type="pres">
      <dgm:prSet presAssocID="{4813D266-EF8E-E64D-965C-6CDF29F2C631}" presName="Accent2" presStyleCnt="0"/>
      <dgm:spPr/>
    </dgm:pt>
    <dgm:pt modelId="{2F7C45A4-43F9-0440-9D6C-A741AA1F1528}" type="pres">
      <dgm:prSet presAssocID="{4813D266-EF8E-E64D-965C-6CDF29F2C631}" presName="Accent" presStyleLbl="node1" presStyleIdx="1" presStyleCnt="6"/>
      <dgm:spPr>
        <a:solidFill>
          <a:schemeClr val="bg1"/>
        </a:solidFill>
        <a:ln>
          <a:solidFill>
            <a:srgbClr val="0082C7"/>
          </a:solidFill>
        </a:ln>
      </dgm:spPr>
    </dgm:pt>
    <dgm:pt modelId="{B7A56D06-E58E-3A4D-BF49-73D8D10501C7}" type="pres">
      <dgm:prSet presAssocID="{4813D266-EF8E-E64D-965C-6CDF29F2C631}" presName="Parent2" presStyleLbl="revTx" presStyleIdx="1" presStyleCnt="6">
        <dgm:presLayoutVars>
          <dgm:chMax val="1"/>
          <dgm:chPref val="1"/>
          <dgm:bulletEnabled val="1"/>
        </dgm:presLayoutVars>
      </dgm:prSet>
      <dgm:spPr/>
    </dgm:pt>
    <dgm:pt modelId="{A505B6BD-46D5-2441-9940-72DFDBB30CA4}" type="pres">
      <dgm:prSet presAssocID="{DA6BF7D1-D951-124D-8ED1-C00A8E7CC29C}" presName="Accent3" presStyleCnt="0"/>
      <dgm:spPr/>
    </dgm:pt>
    <dgm:pt modelId="{F19B7EE9-E494-B346-9B60-855DA6618C5E}" type="pres">
      <dgm:prSet presAssocID="{DA6BF7D1-D951-124D-8ED1-C00A8E7CC29C}" presName="Accent" presStyleLbl="node1" presStyleIdx="2" presStyleCnt="6"/>
      <dgm:spPr>
        <a:solidFill>
          <a:schemeClr val="bg1"/>
        </a:solidFill>
        <a:ln>
          <a:solidFill>
            <a:srgbClr val="0082C7"/>
          </a:solidFill>
        </a:ln>
      </dgm:spPr>
    </dgm:pt>
    <dgm:pt modelId="{71AAC9C4-88D0-9140-868E-FC79C5F35D68}" type="pres">
      <dgm:prSet presAssocID="{DA6BF7D1-D951-124D-8ED1-C00A8E7CC29C}" presName="Parent3" presStyleLbl="revTx" presStyleIdx="2" presStyleCnt="6">
        <dgm:presLayoutVars>
          <dgm:chMax val="1"/>
          <dgm:chPref val="1"/>
          <dgm:bulletEnabled val="1"/>
        </dgm:presLayoutVars>
      </dgm:prSet>
      <dgm:spPr/>
    </dgm:pt>
    <dgm:pt modelId="{0FC96B97-43EE-4644-B531-48996AD2272E}" type="pres">
      <dgm:prSet presAssocID="{2FFAB167-8206-4846-A072-7CABBD8BD832}" presName="Accent4" presStyleCnt="0"/>
      <dgm:spPr/>
    </dgm:pt>
    <dgm:pt modelId="{C3CC77F7-78DF-5648-9F39-CCEA78241139}" type="pres">
      <dgm:prSet presAssocID="{2FFAB167-8206-4846-A072-7CABBD8BD832}" presName="Accent" presStyleLbl="node1" presStyleIdx="3" presStyleCnt="6"/>
      <dgm:spPr>
        <a:solidFill>
          <a:schemeClr val="bg1"/>
        </a:solidFill>
        <a:ln>
          <a:solidFill>
            <a:srgbClr val="0082C7"/>
          </a:solidFill>
        </a:ln>
      </dgm:spPr>
    </dgm:pt>
    <dgm:pt modelId="{A1A2283B-E4FF-C841-92B9-264B3FF50CA6}" type="pres">
      <dgm:prSet presAssocID="{2FFAB167-8206-4846-A072-7CABBD8BD832}" presName="Parent4" presStyleLbl="revTx" presStyleIdx="3" presStyleCnt="6">
        <dgm:presLayoutVars>
          <dgm:chMax val="1"/>
          <dgm:chPref val="1"/>
          <dgm:bulletEnabled val="1"/>
        </dgm:presLayoutVars>
      </dgm:prSet>
      <dgm:spPr/>
    </dgm:pt>
    <dgm:pt modelId="{4CE41120-ADBC-8044-BA2A-FBED903F0D9A}" type="pres">
      <dgm:prSet presAssocID="{BA8C3FF7-E7FB-D044-8985-F1D84AA92104}" presName="Accent5" presStyleCnt="0"/>
      <dgm:spPr/>
    </dgm:pt>
    <dgm:pt modelId="{7B2F1E2F-2D9E-B34F-9A44-4DF58B3FAAF8}" type="pres">
      <dgm:prSet presAssocID="{BA8C3FF7-E7FB-D044-8985-F1D84AA92104}" presName="Accent" presStyleLbl="node1" presStyleIdx="4" presStyleCnt="6"/>
      <dgm:spPr>
        <a:solidFill>
          <a:schemeClr val="bg1"/>
        </a:solidFill>
        <a:ln w="12700">
          <a:solidFill>
            <a:srgbClr val="0082C7"/>
          </a:solidFill>
        </a:ln>
      </dgm:spPr>
    </dgm:pt>
    <dgm:pt modelId="{2A4D3451-B376-8841-8BDB-5ABBC528B8AB}" type="pres">
      <dgm:prSet presAssocID="{BA8C3FF7-E7FB-D044-8985-F1D84AA92104}" presName="Parent5" presStyleLbl="revTx" presStyleIdx="4" presStyleCnt="6">
        <dgm:presLayoutVars>
          <dgm:chMax val="1"/>
          <dgm:chPref val="1"/>
          <dgm:bulletEnabled val="1"/>
        </dgm:presLayoutVars>
      </dgm:prSet>
      <dgm:spPr/>
    </dgm:pt>
    <dgm:pt modelId="{4F6B481A-418D-CE46-8F6E-9A9E6F687C95}" type="pres">
      <dgm:prSet presAssocID="{C3975EF8-F1B3-6F4E-A25D-2B15202B2774}" presName="Accent6" presStyleCnt="0"/>
      <dgm:spPr/>
    </dgm:pt>
    <dgm:pt modelId="{ACF6FA2F-3266-7B46-AACD-243ADD495BFE}" type="pres">
      <dgm:prSet presAssocID="{C3975EF8-F1B3-6F4E-A25D-2B15202B2774}" presName="Accent" presStyleLbl="node1" presStyleIdx="5" presStyleCnt="6"/>
      <dgm:spPr>
        <a:solidFill>
          <a:schemeClr val="bg1"/>
        </a:solidFill>
      </dgm:spPr>
    </dgm:pt>
    <dgm:pt modelId="{0421BE3D-3EF0-0445-A6D5-CC4F772D6F75}" type="pres">
      <dgm:prSet presAssocID="{C3975EF8-F1B3-6F4E-A25D-2B15202B2774}" presName="Parent6" presStyleLbl="revTx" presStyleIdx="5" presStyleCnt="6">
        <dgm:presLayoutVars>
          <dgm:chMax val="1"/>
          <dgm:chPref val="1"/>
          <dgm:bulletEnabled val="1"/>
        </dgm:presLayoutVars>
      </dgm:prSet>
      <dgm:spPr/>
    </dgm:pt>
  </dgm:ptLst>
  <dgm:cxnLst>
    <dgm:cxn modelId="{249DDF02-457B-D849-941D-31A53B1DCEDD}" type="presOf" srcId="{BA8C3FF7-E7FB-D044-8985-F1D84AA92104}" destId="{2A4D3451-B376-8841-8BDB-5ABBC528B8AB}" srcOrd="0" destOrd="0" presId="urn:microsoft.com/office/officeart/2009/layout/CircleArrowProcess"/>
    <dgm:cxn modelId="{BD0FEC07-4645-C441-81C0-923329FF2733}" srcId="{1B6AB587-7918-9A49-A856-206ADBFE0555}" destId="{C3975EF8-F1B3-6F4E-A25D-2B15202B2774}" srcOrd="5" destOrd="0" parTransId="{E165E935-94EA-9842-AAE5-26BB7FB9B27F}" sibTransId="{CA137CF3-EDE6-9A40-A2C5-2D4DBAB50F3F}"/>
    <dgm:cxn modelId="{02652F12-F20E-C147-98DE-B2DC5978F56D}" srcId="{1B6AB587-7918-9A49-A856-206ADBFE0555}" destId="{DA6BF7D1-D951-124D-8ED1-C00A8E7CC29C}" srcOrd="2" destOrd="0" parTransId="{25D4F805-05BE-124F-9DD6-BA02221F3E98}" sibTransId="{5995ABE9-22F9-084F-9DF6-E06972F22104}"/>
    <dgm:cxn modelId="{7323681A-2DD5-0D4E-9C3C-96B9B00589A1}" type="presOf" srcId="{4813D266-EF8E-E64D-965C-6CDF29F2C631}" destId="{B7A56D06-E58E-3A4D-BF49-73D8D10501C7}" srcOrd="0" destOrd="0" presId="urn:microsoft.com/office/officeart/2009/layout/CircleArrowProcess"/>
    <dgm:cxn modelId="{B626C128-26A1-6345-9F1F-6CC680AE7672}" type="presOf" srcId="{1B6AB587-7918-9A49-A856-206ADBFE0555}" destId="{F32C6234-E09D-4942-B4A2-E456EF73722B}" srcOrd="0" destOrd="0" presId="urn:microsoft.com/office/officeart/2009/layout/CircleArrowProcess"/>
    <dgm:cxn modelId="{675F656E-3B50-F440-98B1-8B7F52F1AE06}" srcId="{1B6AB587-7918-9A49-A856-206ADBFE0555}" destId="{C56CEF83-433B-CA49-9843-993A860A1B60}" srcOrd="0" destOrd="0" parTransId="{0E2E2768-0BA5-C34E-900E-B3CED4422D1E}" sibTransId="{2BD94233-AB27-2742-94E8-676EA3A09291}"/>
    <dgm:cxn modelId="{F1DFD57B-2D61-414C-B959-9DD4EA080EB6}" srcId="{1B6AB587-7918-9A49-A856-206ADBFE0555}" destId="{BA8C3FF7-E7FB-D044-8985-F1D84AA92104}" srcOrd="4" destOrd="0" parTransId="{4FF9B5E6-2E90-3B4E-AD2B-2C969B3F46C0}" sibTransId="{68F41732-45DD-B84D-85B3-08D93DD2948A}"/>
    <dgm:cxn modelId="{7285649A-36F6-904F-9BCA-F03F84F0A33B}" type="presOf" srcId="{2FFAB167-8206-4846-A072-7CABBD8BD832}" destId="{A1A2283B-E4FF-C841-92B9-264B3FF50CA6}" srcOrd="0" destOrd="0" presId="urn:microsoft.com/office/officeart/2009/layout/CircleArrowProcess"/>
    <dgm:cxn modelId="{97AC6BB4-06BE-4441-8A86-8C566807018A}" srcId="{1B6AB587-7918-9A49-A856-206ADBFE0555}" destId="{2FFAB167-8206-4846-A072-7CABBD8BD832}" srcOrd="3" destOrd="0" parTransId="{7C2802CF-3714-4442-87F0-06AF5FB4739F}" sibTransId="{244881CE-255E-6441-8AE2-E19CBC5B7749}"/>
    <dgm:cxn modelId="{677391B6-688F-AF47-BEB4-F024223F0955}" type="presOf" srcId="{DA6BF7D1-D951-124D-8ED1-C00A8E7CC29C}" destId="{71AAC9C4-88D0-9140-868E-FC79C5F35D68}" srcOrd="0" destOrd="0" presId="urn:microsoft.com/office/officeart/2009/layout/CircleArrowProcess"/>
    <dgm:cxn modelId="{78FE81CC-E097-5E42-9942-67625161B7D8}" type="presOf" srcId="{C3975EF8-F1B3-6F4E-A25D-2B15202B2774}" destId="{0421BE3D-3EF0-0445-A6D5-CC4F772D6F75}" srcOrd="0" destOrd="0" presId="urn:microsoft.com/office/officeart/2009/layout/CircleArrowProcess"/>
    <dgm:cxn modelId="{5BB844E8-D571-D04D-8496-6F32A8A75A6C}" type="presOf" srcId="{C56CEF83-433B-CA49-9843-993A860A1B60}" destId="{5D7CEA1A-AE52-484F-AF8B-28B62F48CF56}" srcOrd="0" destOrd="0" presId="urn:microsoft.com/office/officeart/2009/layout/CircleArrowProcess"/>
    <dgm:cxn modelId="{E7A415EE-8D82-B14E-A7E9-A79EA4B58201}" srcId="{1B6AB587-7918-9A49-A856-206ADBFE0555}" destId="{4813D266-EF8E-E64D-965C-6CDF29F2C631}" srcOrd="1" destOrd="0" parTransId="{6A63B8AA-B5F0-CD45-8CC4-9CD6A92F1810}" sibTransId="{A5FB4E5B-5584-DD4A-BDDF-79083178E90A}"/>
    <dgm:cxn modelId="{D7559578-C8A8-B34F-9C0A-4AA02BA5B055}" type="presParOf" srcId="{F32C6234-E09D-4942-B4A2-E456EF73722B}" destId="{D597C66D-2960-A242-80EB-46B1D650C7AA}" srcOrd="0" destOrd="0" presId="urn:microsoft.com/office/officeart/2009/layout/CircleArrowProcess"/>
    <dgm:cxn modelId="{61F56405-EA5F-9948-A857-7890093C6A9C}" type="presParOf" srcId="{D597C66D-2960-A242-80EB-46B1D650C7AA}" destId="{CFEF66FE-AA83-2343-AEAF-F0CA6608BA40}" srcOrd="0" destOrd="0" presId="urn:microsoft.com/office/officeart/2009/layout/CircleArrowProcess"/>
    <dgm:cxn modelId="{8222A247-C2EE-AC45-AAA7-057730E2DA22}" type="presParOf" srcId="{F32C6234-E09D-4942-B4A2-E456EF73722B}" destId="{5D7CEA1A-AE52-484F-AF8B-28B62F48CF56}" srcOrd="1" destOrd="0" presId="urn:microsoft.com/office/officeart/2009/layout/CircleArrowProcess"/>
    <dgm:cxn modelId="{294267E5-0AB7-CB43-958D-11BFCC16D550}" type="presParOf" srcId="{F32C6234-E09D-4942-B4A2-E456EF73722B}" destId="{E32636D3-DD01-0A46-ABE3-F789CE3F41EC}" srcOrd="2" destOrd="0" presId="urn:microsoft.com/office/officeart/2009/layout/CircleArrowProcess"/>
    <dgm:cxn modelId="{2DBBE0B9-753A-BD4E-8C81-AD625E04E48C}" type="presParOf" srcId="{E32636D3-DD01-0A46-ABE3-F789CE3F41EC}" destId="{2F7C45A4-43F9-0440-9D6C-A741AA1F1528}" srcOrd="0" destOrd="0" presId="urn:microsoft.com/office/officeart/2009/layout/CircleArrowProcess"/>
    <dgm:cxn modelId="{54F1B918-6FC7-544D-889E-70BD3E902855}" type="presParOf" srcId="{F32C6234-E09D-4942-B4A2-E456EF73722B}" destId="{B7A56D06-E58E-3A4D-BF49-73D8D10501C7}" srcOrd="3" destOrd="0" presId="urn:microsoft.com/office/officeart/2009/layout/CircleArrowProcess"/>
    <dgm:cxn modelId="{B5A4DC81-50AF-C74E-9EB4-2339D85C7C00}" type="presParOf" srcId="{F32C6234-E09D-4942-B4A2-E456EF73722B}" destId="{A505B6BD-46D5-2441-9940-72DFDBB30CA4}" srcOrd="4" destOrd="0" presId="urn:microsoft.com/office/officeart/2009/layout/CircleArrowProcess"/>
    <dgm:cxn modelId="{B5639112-70B8-164B-B49F-959FF9CE3D61}" type="presParOf" srcId="{A505B6BD-46D5-2441-9940-72DFDBB30CA4}" destId="{F19B7EE9-E494-B346-9B60-855DA6618C5E}" srcOrd="0" destOrd="0" presId="urn:microsoft.com/office/officeart/2009/layout/CircleArrowProcess"/>
    <dgm:cxn modelId="{947DC8BD-3270-2342-B42A-0B6902E52699}" type="presParOf" srcId="{F32C6234-E09D-4942-B4A2-E456EF73722B}" destId="{71AAC9C4-88D0-9140-868E-FC79C5F35D68}" srcOrd="5" destOrd="0" presId="urn:microsoft.com/office/officeart/2009/layout/CircleArrowProcess"/>
    <dgm:cxn modelId="{67560C44-5A06-5C4F-BC3C-5F0035BBC51B}" type="presParOf" srcId="{F32C6234-E09D-4942-B4A2-E456EF73722B}" destId="{0FC96B97-43EE-4644-B531-48996AD2272E}" srcOrd="6" destOrd="0" presId="urn:microsoft.com/office/officeart/2009/layout/CircleArrowProcess"/>
    <dgm:cxn modelId="{12763473-9F51-3841-9181-62C5FA12BE0D}" type="presParOf" srcId="{0FC96B97-43EE-4644-B531-48996AD2272E}" destId="{C3CC77F7-78DF-5648-9F39-CCEA78241139}" srcOrd="0" destOrd="0" presId="urn:microsoft.com/office/officeart/2009/layout/CircleArrowProcess"/>
    <dgm:cxn modelId="{C5FD0289-E995-E24C-8DD5-9C2E38803BD6}" type="presParOf" srcId="{F32C6234-E09D-4942-B4A2-E456EF73722B}" destId="{A1A2283B-E4FF-C841-92B9-264B3FF50CA6}" srcOrd="7" destOrd="0" presId="urn:microsoft.com/office/officeart/2009/layout/CircleArrowProcess"/>
    <dgm:cxn modelId="{0C87226C-C542-1A4E-9B6F-A2CA4144B59F}" type="presParOf" srcId="{F32C6234-E09D-4942-B4A2-E456EF73722B}" destId="{4CE41120-ADBC-8044-BA2A-FBED903F0D9A}" srcOrd="8" destOrd="0" presId="urn:microsoft.com/office/officeart/2009/layout/CircleArrowProcess"/>
    <dgm:cxn modelId="{95F915CE-42D3-7242-90A8-E9862262155F}" type="presParOf" srcId="{4CE41120-ADBC-8044-BA2A-FBED903F0D9A}" destId="{7B2F1E2F-2D9E-B34F-9A44-4DF58B3FAAF8}" srcOrd="0" destOrd="0" presId="urn:microsoft.com/office/officeart/2009/layout/CircleArrowProcess"/>
    <dgm:cxn modelId="{766377A9-AA62-CC41-B437-89B23A78A506}" type="presParOf" srcId="{F32C6234-E09D-4942-B4A2-E456EF73722B}" destId="{2A4D3451-B376-8841-8BDB-5ABBC528B8AB}" srcOrd="9" destOrd="0" presId="urn:microsoft.com/office/officeart/2009/layout/CircleArrowProcess"/>
    <dgm:cxn modelId="{2A07D88D-790D-8A4E-9388-460D9DCF207F}" type="presParOf" srcId="{F32C6234-E09D-4942-B4A2-E456EF73722B}" destId="{4F6B481A-418D-CE46-8F6E-9A9E6F687C95}" srcOrd="10" destOrd="0" presId="urn:microsoft.com/office/officeart/2009/layout/CircleArrowProcess"/>
    <dgm:cxn modelId="{55C19669-763A-0340-83B6-F9CFE5C6343E}" type="presParOf" srcId="{4F6B481A-418D-CE46-8F6E-9A9E6F687C95}" destId="{ACF6FA2F-3266-7B46-AACD-243ADD495BFE}" srcOrd="0" destOrd="0" presId="urn:microsoft.com/office/officeart/2009/layout/CircleArrowProcess"/>
    <dgm:cxn modelId="{D1C846BF-855B-964D-8FAC-8668444E4D13}" type="presParOf" srcId="{F32C6234-E09D-4942-B4A2-E456EF73722B}" destId="{0421BE3D-3EF0-0445-A6D5-CC4F772D6F75}" srcOrd="11" destOrd="0" presId="urn:microsoft.com/office/officeart/2009/layout/CircleArrowProcess"/>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F66FE-AA83-2343-AEAF-F0CA6608BA40}">
      <dsp:nvSpPr>
        <dsp:cNvPr id="0" name=""/>
        <dsp:cNvSpPr/>
      </dsp:nvSpPr>
      <dsp:spPr>
        <a:xfrm>
          <a:off x="1722685" y="0"/>
          <a:ext cx="1037560" cy="1037672"/>
        </a:xfrm>
        <a:prstGeom prst="circularArrow">
          <a:avLst>
            <a:gd name="adj1" fmla="val 10980"/>
            <a:gd name="adj2" fmla="val 1142322"/>
            <a:gd name="adj3" fmla="val 4500000"/>
            <a:gd name="adj4" fmla="val 10800000"/>
            <a:gd name="adj5" fmla="val 12500"/>
          </a:avLst>
        </a:prstGeom>
        <a:solidFill>
          <a:schemeClr val="bg1"/>
        </a:solidFill>
        <a:ln w="19050" cap="flat" cmpd="sng" algn="ctr">
          <a:solidFill>
            <a:srgbClr val="0082C7"/>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D7CEA1A-AE52-484F-AF8B-28B62F48CF56}">
      <dsp:nvSpPr>
        <dsp:cNvPr id="0" name=""/>
        <dsp:cNvSpPr/>
      </dsp:nvSpPr>
      <dsp:spPr>
        <a:xfrm>
          <a:off x="1951762" y="375756"/>
          <a:ext cx="579017" cy="289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b-NO" sz="900" kern="1200" dirty="0">
              <a:solidFill>
                <a:schemeClr val="bg1"/>
              </a:solidFill>
              <a:latin typeface="Geogrotesque Rg" panose="02000000000000000000" pitchFamily="2" charset="77"/>
            </a:rPr>
            <a:t>Parasport</a:t>
          </a:r>
        </a:p>
      </dsp:txBody>
      <dsp:txXfrm>
        <a:off x="1951762" y="375756"/>
        <a:ext cx="579017" cy="289316"/>
      </dsp:txXfrm>
    </dsp:sp>
    <dsp:sp modelId="{2F7C45A4-43F9-0440-9D6C-A741AA1F1528}">
      <dsp:nvSpPr>
        <dsp:cNvPr id="0" name=""/>
        <dsp:cNvSpPr/>
      </dsp:nvSpPr>
      <dsp:spPr>
        <a:xfrm>
          <a:off x="1434442" y="596395"/>
          <a:ext cx="1037560" cy="1037672"/>
        </a:xfrm>
        <a:prstGeom prst="leftCircularArrow">
          <a:avLst>
            <a:gd name="adj1" fmla="val 10980"/>
            <a:gd name="adj2" fmla="val 1142322"/>
            <a:gd name="adj3" fmla="val 6300000"/>
            <a:gd name="adj4" fmla="val 18900000"/>
            <a:gd name="adj5" fmla="val 12500"/>
          </a:avLst>
        </a:prstGeom>
        <a:solidFill>
          <a:schemeClr val="bg1"/>
        </a:solidFill>
        <a:ln w="19050" cap="flat" cmpd="sng" algn="ctr">
          <a:solidFill>
            <a:srgbClr val="0082C7"/>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7A56D06-E58E-3A4D-BF49-73D8D10501C7}">
      <dsp:nvSpPr>
        <dsp:cNvPr id="0" name=""/>
        <dsp:cNvSpPr/>
      </dsp:nvSpPr>
      <dsp:spPr>
        <a:xfrm>
          <a:off x="1662351" y="973335"/>
          <a:ext cx="579017" cy="289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b-NO" sz="900" kern="1200" dirty="0">
              <a:solidFill>
                <a:schemeClr val="bg1"/>
              </a:solidFill>
              <a:latin typeface="Geogrotesque Rg" panose="02000000000000000000" pitchFamily="2" charset="77"/>
            </a:rPr>
            <a:t>Fotball</a:t>
          </a:r>
        </a:p>
      </dsp:txBody>
      <dsp:txXfrm>
        <a:off x="1662351" y="973335"/>
        <a:ext cx="579017" cy="289316"/>
      </dsp:txXfrm>
    </dsp:sp>
    <dsp:sp modelId="{F19B7EE9-E494-B346-9B60-855DA6618C5E}">
      <dsp:nvSpPr>
        <dsp:cNvPr id="0" name=""/>
        <dsp:cNvSpPr/>
      </dsp:nvSpPr>
      <dsp:spPr>
        <a:xfrm>
          <a:off x="1722685" y="1194763"/>
          <a:ext cx="1037560" cy="1037672"/>
        </a:xfrm>
        <a:prstGeom prst="circularArrow">
          <a:avLst>
            <a:gd name="adj1" fmla="val 10980"/>
            <a:gd name="adj2" fmla="val 1142322"/>
            <a:gd name="adj3" fmla="val 4500000"/>
            <a:gd name="adj4" fmla="val 13500000"/>
            <a:gd name="adj5" fmla="val 12500"/>
          </a:avLst>
        </a:prstGeom>
        <a:solidFill>
          <a:schemeClr val="bg1"/>
        </a:solidFill>
        <a:ln w="19050" cap="flat" cmpd="sng" algn="ctr">
          <a:solidFill>
            <a:srgbClr val="0082C7"/>
          </a:solidFill>
          <a:prstDash val="solid"/>
          <a:miter lim="800000"/>
        </a:ln>
        <a:effectLst/>
      </dsp:spPr>
      <dsp:style>
        <a:lnRef idx="3">
          <a:scrgbClr r="0" g="0" b="0"/>
        </a:lnRef>
        <a:fillRef idx="1">
          <a:scrgbClr r="0" g="0" b="0"/>
        </a:fillRef>
        <a:effectRef idx="1">
          <a:scrgbClr r="0" g="0" b="0"/>
        </a:effectRef>
        <a:fontRef idx="minor">
          <a:schemeClr val="lt1"/>
        </a:fontRef>
      </dsp:style>
    </dsp:sp>
    <dsp:sp modelId="{71AAC9C4-88D0-9140-868E-FC79C5F35D68}">
      <dsp:nvSpPr>
        <dsp:cNvPr id="0" name=""/>
        <dsp:cNvSpPr/>
      </dsp:nvSpPr>
      <dsp:spPr>
        <a:xfrm>
          <a:off x="1951762" y="1570520"/>
          <a:ext cx="579017" cy="289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b-NO" sz="900" kern="1200" dirty="0" err="1">
              <a:solidFill>
                <a:schemeClr val="bg1"/>
              </a:solidFill>
              <a:latin typeface="Geogrotesque Rg" panose="02000000000000000000" pitchFamily="2" charset="77"/>
            </a:rPr>
            <a:t>Håndb</a:t>
          </a:r>
          <a:r>
            <a:rPr lang="nb-NO" sz="900" kern="1200" dirty="0">
              <a:solidFill>
                <a:schemeClr val="bg1"/>
              </a:solidFill>
              <a:latin typeface="Geogrotesque Rg" panose="02000000000000000000" pitchFamily="2" charset="77"/>
            </a:rPr>
            <a:t>	all</a:t>
          </a:r>
        </a:p>
      </dsp:txBody>
      <dsp:txXfrm>
        <a:off x="1951762" y="1570520"/>
        <a:ext cx="579017" cy="289316"/>
      </dsp:txXfrm>
    </dsp:sp>
    <dsp:sp modelId="{C3CC77F7-78DF-5648-9F39-CCEA78241139}">
      <dsp:nvSpPr>
        <dsp:cNvPr id="0" name=""/>
        <dsp:cNvSpPr/>
      </dsp:nvSpPr>
      <dsp:spPr>
        <a:xfrm>
          <a:off x="1434442" y="1792343"/>
          <a:ext cx="1037560" cy="1037672"/>
        </a:xfrm>
        <a:prstGeom prst="leftCircularArrow">
          <a:avLst>
            <a:gd name="adj1" fmla="val 10980"/>
            <a:gd name="adj2" fmla="val 1142322"/>
            <a:gd name="adj3" fmla="val 6300000"/>
            <a:gd name="adj4" fmla="val 18900000"/>
            <a:gd name="adj5" fmla="val 12500"/>
          </a:avLst>
        </a:prstGeom>
        <a:solidFill>
          <a:schemeClr val="bg1"/>
        </a:solidFill>
        <a:ln w="19050" cap="flat" cmpd="sng" algn="ctr">
          <a:solidFill>
            <a:srgbClr val="0082C7"/>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1A2283B-E4FF-C841-92B9-264B3FF50CA6}">
      <dsp:nvSpPr>
        <dsp:cNvPr id="0" name=""/>
        <dsp:cNvSpPr/>
      </dsp:nvSpPr>
      <dsp:spPr>
        <a:xfrm>
          <a:off x="1662351" y="2168099"/>
          <a:ext cx="579017" cy="289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b-NO" sz="900" kern="1200" dirty="0">
              <a:solidFill>
                <a:schemeClr val="bg1"/>
              </a:solidFill>
              <a:latin typeface="Geogrotesque Rg" panose="02000000000000000000" pitchFamily="2" charset="77"/>
            </a:rPr>
            <a:t>E-sport</a:t>
          </a:r>
        </a:p>
      </dsp:txBody>
      <dsp:txXfrm>
        <a:off x="1662351" y="2168099"/>
        <a:ext cx="579017" cy="289316"/>
      </dsp:txXfrm>
    </dsp:sp>
    <dsp:sp modelId="{7B2F1E2F-2D9E-B34F-9A44-4DF58B3FAAF8}">
      <dsp:nvSpPr>
        <dsp:cNvPr id="0" name=""/>
        <dsp:cNvSpPr/>
      </dsp:nvSpPr>
      <dsp:spPr>
        <a:xfrm>
          <a:off x="1722685" y="2389133"/>
          <a:ext cx="1037560" cy="1037672"/>
        </a:xfrm>
        <a:prstGeom prst="circularArrow">
          <a:avLst>
            <a:gd name="adj1" fmla="val 10980"/>
            <a:gd name="adj2" fmla="val 1142322"/>
            <a:gd name="adj3" fmla="val 4500000"/>
            <a:gd name="adj4" fmla="val 13500000"/>
            <a:gd name="adj5" fmla="val 12500"/>
          </a:avLst>
        </a:prstGeom>
        <a:solidFill>
          <a:schemeClr val="bg1"/>
        </a:solidFill>
        <a:ln w="12700" cap="flat" cmpd="sng" algn="ctr">
          <a:solidFill>
            <a:srgbClr val="0082C7"/>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A4D3451-B376-8841-8BDB-5ABBC528B8AB}">
      <dsp:nvSpPr>
        <dsp:cNvPr id="0" name=""/>
        <dsp:cNvSpPr/>
      </dsp:nvSpPr>
      <dsp:spPr>
        <a:xfrm>
          <a:off x="1951762" y="2764889"/>
          <a:ext cx="579017" cy="289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b-NO" sz="900" kern="1200" dirty="0" err="1">
              <a:solidFill>
                <a:schemeClr val="bg1"/>
              </a:solidFill>
              <a:latin typeface="Geogrotesque Rg" panose="02000000000000000000" pitchFamily="2" charset="77"/>
            </a:rPr>
            <a:t>triathlon</a:t>
          </a:r>
          <a:endParaRPr lang="nb-NO" sz="900" kern="1200" dirty="0">
            <a:solidFill>
              <a:schemeClr val="bg1"/>
            </a:solidFill>
            <a:latin typeface="Geogrotesque Rg" panose="02000000000000000000" pitchFamily="2" charset="77"/>
          </a:endParaRPr>
        </a:p>
      </dsp:txBody>
      <dsp:txXfrm>
        <a:off x="1951762" y="2764889"/>
        <a:ext cx="579017" cy="289316"/>
      </dsp:txXfrm>
    </dsp:sp>
    <dsp:sp modelId="{ACF6FA2F-3266-7B46-AACD-243ADD495BFE}">
      <dsp:nvSpPr>
        <dsp:cNvPr id="0" name=""/>
        <dsp:cNvSpPr/>
      </dsp:nvSpPr>
      <dsp:spPr>
        <a:xfrm>
          <a:off x="1508400" y="3054995"/>
          <a:ext cx="891394" cy="892027"/>
        </a:xfrm>
        <a:prstGeom prst="blockArc">
          <a:avLst>
            <a:gd name="adj1" fmla="val 0"/>
            <a:gd name="adj2" fmla="val 18900000"/>
            <a:gd name="adj3" fmla="val 12740"/>
          </a:avLst>
        </a:prstGeom>
        <a:solidFill>
          <a:schemeClr val="bg1"/>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0421BE3D-3EF0-0445-A6D5-CC4F772D6F75}">
      <dsp:nvSpPr>
        <dsp:cNvPr id="0" name=""/>
        <dsp:cNvSpPr/>
      </dsp:nvSpPr>
      <dsp:spPr>
        <a:xfrm>
          <a:off x="1662351" y="3362468"/>
          <a:ext cx="579017" cy="289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b-NO" sz="900" kern="1200" dirty="0">
              <a:solidFill>
                <a:schemeClr val="bg1"/>
              </a:solidFill>
              <a:latin typeface="Geogrotesque Rg" panose="02000000000000000000" pitchFamily="2" charset="77"/>
            </a:rPr>
            <a:t>Vannsport</a:t>
          </a:r>
        </a:p>
      </dsp:txBody>
      <dsp:txXfrm>
        <a:off x="1662351" y="3362468"/>
        <a:ext cx="579017" cy="289316"/>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545E7F9-56A1-46F4-84DE-AE312F627A63}" type="datetimeFigureOut">
              <a:rPr lang="nb-NO" smtClean="0"/>
              <a:t>27.05.2024</a:t>
            </a:fld>
            <a:endParaRPr lang="nb-NO"/>
          </a:p>
        </p:txBody>
      </p:sp>
      <p:sp>
        <p:nvSpPr>
          <p:cNvPr id="4" name="Plassholder for lysbilde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A0C8678-B28E-49ED-AC54-DE4D0FB360DC}" type="slidenum">
              <a:rPr lang="nb-NO" smtClean="0"/>
              <a:t>‹#›</a:t>
            </a:fld>
            <a:endParaRPr lang="nb-NO"/>
          </a:p>
        </p:txBody>
      </p:sp>
    </p:spTree>
    <p:extLst>
      <p:ext uri="{BB962C8B-B14F-4D97-AF65-F5344CB8AC3E}">
        <p14:creationId xmlns:p14="http://schemas.microsoft.com/office/powerpoint/2010/main" val="2416720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nb-NO"/>
              <a:t>Klikk for å redigere tittelstil</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2A08C8FF-FE4F-5441-9477-90857E31CB45}" type="datetimeFigureOut">
              <a:rPr lang="nb-NO" smtClean="0"/>
              <a:t>27.05.2024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25002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A08C8FF-FE4F-5441-9477-90857E31CB45}" type="datetimeFigureOut">
              <a:rPr lang="nb-NO" smtClean="0"/>
              <a:t>27.05.2024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415252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A08C8FF-FE4F-5441-9477-90857E31CB45}" type="datetimeFigureOut">
              <a:rPr lang="nb-NO" smtClean="0"/>
              <a:t>27.05.2024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24255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A08C8FF-FE4F-5441-9477-90857E31CB45}" type="datetimeFigureOut">
              <a:rPr lang="nb-NO" smtClean="0"/>
              <a:t>27.05.2024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4061185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nb-NO"/>
              <a:t>Klikk for å redigere tittelstil</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A08C8FF-FE4F-5441-9477-90857E31CB45}" type="datetimeFigureOut">
              <a:rPr lang="nb-NO" smtClean="0"/>
              <a:t>27.05.2024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153147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2A08C8FF-FE4F-5441-9477-90857E31CB45}" type="datetimeFigureOut">
              <a:rPr lang="nb-NO" smtClean="0"/>
              <a:t>27.05.2024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1430109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nb-NO"/>
              <a:t>Klikk for å redigere tittelstil</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682329" y="2505075"/>
            <a:ext cx="4190702"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5014913" y="2505075"/>
            <a:ext cx="4211340"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2A08C8FF-FE4F-5441-9477-90857E31CB45}" type="datetimeFigureOut">
              <a:rPr lang="nb-NO" smtClean="0"/>
              <a:t>27.05.2024</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399667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2A08C8FF-FE4F-5441-9477-90857E31CB45}" type="datetimeFigureOut">
              <a:rPr lang="nb-NO" smtClean="0"/>
              <a:t>27.05.2024</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105140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8C8FF-FE4F-5441-9477-90857E31CB45}" type="datetimeFigureOut">
              <a:rPr lang="nb-NO" smtClean="0"/>
              <a:t>27.05.2024</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229981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A08C8FF-FE4F-5441-9477-90857E31CB45}" type="datetimeFigureOut">
              <a:rPr lang="nb-NO" smtClean="0"/>
              <a:t>27.05.2024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3821268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A08C8FF-FE4F-5441-9477-90857E31CB45}" type="datetimeFigureOut">
              <a:rPr lang="nb-NO" smtClean="0"/>
              <a:t>27.05.2024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56F6B0D4-0789-9342-86A0-53026CBF1F3E}" type="slidenum">
              <a:rPr lang="nb-NO" smtClean="0"/>
              <a:t>‹#›</a:t>
            </a:fld>
            <a:endParaRPr lang="nb-NO"/>
          </a:p>
        </p:txBody>
      </p:sp>
    </p:spTree>
    <p:extLst>
      <p:ext uri="{BB962C8B-B14F-4D97-AF65-F5344CB8AC3E}">
        <p14:creationId xmlns:p14="http://schemas.microsoft.com/office/powerpoint/2010/main" val="2592739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8C8FF-FE4F-5441-9477-90857E31CB45}" type="datetimeFigureOut">
              <a:rPr lang="nb-NO" smtClean="0"/>
              <a:t>27.05.2024</a:t>
            </a:fld>
            <a:endParaRPr lang="nb-NO"/>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6B0D4-0789-9342-86A0-53026CBF1F3E}" type="slidenum">
              <a:rPr lang="nb-NO" smtClean="0"/>
              <a:t>‹#›</a:t>
            </a:fld>
            <a:endParaRPr lang="nb-NO"/>
          </a:p>
        </p:txBody>
      </p:sp>
    </p:spTree>
    <p:extLst>
      <p:ext uri="{BB962C8B-B14F-4D97-AF65-F5344CB8AC3E}">
        <p14:creationId xmlns:p14="http://schemas.microsoft.com/office/powerpoint/2010/main" val="41548881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drettsforbundet.no/om-nif/langtidsplan-for-norsk-idret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A592AC14-79CE-B2BD-8CB7-4AC4E70C10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05" y="352881"/>
            <a:ext cx="3429000" cy="711518"/>
          </a:xfrm>
          <a:prstGeom prst="rect">
            <a:avLst/>
          </a:prstGeom>
        </p:spPr>
      </p:pic>
      <p:sp>
        <p:nvSpPr>
          <p:cNvPr id="5" name="Rektangel 4">
            <a:extLst>
              <a:ext uri="{FF2B5EF4-FFF2-40B4-BE49-F238E27FC236}">
                <a16:creationId xmlns:a16="http://schemas.microsoft.com/office/drawing/2014/main" id="{4ED331B9-CDB1-2FA0-BFE4-33DD01444E57}"/>
              </a:ext>
            </a:extLst>
          </p:cNvPr>
          <p:cNvSpPr/>
          <p:nvPr/>
        </p:nvSpPr>
        <p:spPr>
          <a:xfrm>
            <a:off x="4397" y="5218176"/>
            <a:ext cx="9901603" cy="1652770"/>
          </a:xfrm>
          <a:prstGeom prst="rect">
            <a:avLst/>
          </a:prstGeom>
          <a:solidFill>
            <a:srgbClr val="007C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4000" dirty="0">
                <a:latin typeface="Geogrotesque Rg" panose="02000000000000000000" pitchFamily="2" charset="77"/>
              </a:rPr>
              <a:t>NORDSTRAND IF VIL</a:t>
            </a:r>
          </a:p>
          <a:p>
            <a:pPr algn="ctr"/>
            <a:r>
              <a:rPr lang="nb-NO" sz="2400" dirty="0">
                <a:latin typeface="Geogrotesque Rg" panose="02000000000000000000" pitchFamily="2" charset="77"/>
              </a:rPr>
              <a:t>Langtidsplan for Nordstrand idrettsforening 2024-2027</a:t>
            </a:r>
          </a:p>
        </p:txBody>
      </p:sp>
      <p:pic>
        <p:nvPicPr>
          <p:cNvPr id="13" name="Bilde 12" descr="Et bilde som inneholder tre, utendørs, gress, ung&#10;&#10;Automatisk generert beskrivelse">
            <a:extLst>
              <a:ext uri="{FF2B5EF4-FFF2-40B4-BE49-F238E27FC236}">
                <a16:creationId xmlns:a16="http://schemas.microsoft.com/office/drawing/2014/main" id="{9DD73900-74A7-218A-ECB1-6250BD634245}"/>
              </a:ext>
            </a:extLst>
          </p:cNvPr>
          <p:cNvPicPr>
            <a:picLocks noChangeAspect="1"/>
          </p:cNvPicPr>
          <p:nvPr/>
        </p:nvPicPr>
        <p:blipFill rotWithShape="1">
          <a:blip r:embed="rId3"/>
          <a:srcRect l="13667" t="56714" r="-400" b="1237"/>
          <a:stretch/>
        </p:blipFill>
        <p:spPr>
          <a:xfrm>
            <a:off x="4396" y="1328928"/>
            <a:ext cx="9947450" cy="3885003"/>
          </a:xfrm>
          <a:prstGeom prst="rect">
            <a:avLst/>
          </a:prstGeom>
        </p:spPr>
      </p:pic>
    </p:spTree>
    <p:extLst>
      <p:ext uri="{BB962C8B-B14F-4D97-AF65-F5344CB8AC3E}">
        <p14:creationId xmlns:p14="http://schemas.microsoft.com/office/powerpoint/2010/main" val="1177317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a:extLst>
              <a:ext uri="{FF2B5EF4-FFF2-40B4-BE49-F238E27FC236}">
                <a16:creationId xmlns:a16="http://schemas.microsoft.com/office/drawing/2014/main" id="{DB6881DD-5479-D795-9A2F-05FA9A3C3952}"/>
              </a:ext>
            </a:extLst>
          </p:cNvPr>
          <p:cNvSpPr txBox="1">
            <a:spLocks/>
          </p:cNvSpPr>
          <p:nvPr/>
        </p:nvSpPr>
        <p:spPr>
          <a:xfrm>
            <a:off x="3537488" y="970007"/>
            <a:ext cx="2848292" cy="5804666"/>
          </a:xfrm>
          <a:prstGeom prst="rect">
            <a:avLst/>
          </a:prstGeom>
          <a:noFill/>
        </p:spPr>
        <p:txBody>
          <a:bodyPr wrap="square" lIns="91440" tIns="45720" rIns="91440" bIns="45720" numCol="1" spcCol="216000" rtlCol="0" anchor="t">
            <a:spAutoFit/>
          </a:bodyPr>
          <a:lstStyle/>
          <a:p>
            <a:pPr algn="just"/>
            <a:r>
              <a:rPr lang="nb-NO" sz="980" dirty="0">
                <a:latin typeface="Geogrotesque Rg"/>
              </a:rPr>
              <a:t>Selv om langtidsplanen for Nordstrand IF prioriterer noen områder som viktigere enn andre, innebærer det ikke at det er det eneste organisasjonen skal jobbe med i de nærmeste årene. Planen er tenkt å fungere som et utgangspunkt for arbeidet med hva slags idrettsforening Nordstrand IF skal være. Vi håper at planen kan bidra til økt engasjement og kulturbygging i årene framover.</a:t>
            </a:r>
          </a:p>
          <a:p>
            <a:pPr algn="just"/>
            <a:endParaRPr lang="nb-NO" sz="600" b="1" dirty="0">
              <a:solidFill>
                <a:srgbClr val="0181C6"/>
              </a:solidFill>
              <a:latin typeface="Geogrotesque Rg"/>
            </a:endParaRPr>
          </a:p>
          <a:p>
            <a:pPr algn="just"/>
            <a:endParaRPr lang="nb-NO" sz="600" b="1" dirty="0">
              <a:solidFill>
                <a:srgbClr val="0181C6"/>
              </a:solidFill>
              <a:latin typeface="Geogrotesque Rg"/>
            </a:endParaRPr>
          </a:p>
          <a:p>
            <a:pPr algn="just"/>
            <a:r>
              <a:rPr lang="nb-NO" sz="1400" b="1" dirty="0">
                <a:solidFill>
                  <a:srgbClr val="0181C6"/>
                </a:solidFill>
                <a:latin typeface="Geogrotesque Rg"/>
              </a:rPr>
              <a:t>BAKGRUNN</a:t>
            </a:r>
          </a:p>
          <a:p>
            <a:pPr algn="just"/>
            <a:endParaRPr lang="nb-NO" sz="600" dirty="0">
              <a:latin typeface="Geogrotesque Rg"/>
            </a:endParaRPr>
          </a:p>
          <a:p>
            <a:pPr algn="just"/>
            <a:r>
              <a:rPr lang="nb-NO" sz="980" dirty="0">
                <a:latin typeface="Geogrotesque Rg"/>
              </a:rPr>
              <a:t>Formålet til Nordstrand IF er å drive organisert idrett. Vi ønsker å tilrettelegge for, og skape best mulig, aktivitet i de grener vi tilbyr, for alle i vårt nærmiljø, med individet i sentrum. Vår visjon og vårt verdigrunnlag skal ligge til grunn for all vår virksomhet. </a:t>
            </a:r>
          </a:p>
          <a:p>
            <a:pPr algn="just"/>
            <a:endParaRPr lang="nb-NO" sz="980" dirty="0">
              <a:latin typeface="Geogrotesque Rg"/>
            </a:endParaRPr>
          </a:p>
          <a:p>
            <a:pPr algn="just"/>
            <a:r>
              <a:rPr lang="nb-NO" sz="980" dirty="0">
                <a:latin typeface="Geogrotesque Rg"/>
              </a:rPr>
              <a:t>Nordstrand IF skal tilby et attraktivt aktivitets- og nærmiljøtilbud, på alle prestasjonsnivå. Vi skal bidra til å utvikle et positivt nærmiljø, hvor vårt aktivitetstilbud utgjør en del av en allsidig og helhetlig fritid, for alle aldre og på tvers av funksjonsnivå og sosial bakgrunn.</a:t>
            </a:r>
          </a:p>
          <a:p>
            <a:pPr algn="just"/>
            <a:endParaRPr lang="nb-NO" sz="600" dirty="0">
              <a:latin typeface="Geogrotesque Rg"/>
            </a:endParaRPr>
          </a:p>
          <a:p>
            <a:pPr algn="just"/>
            <a:r>
              <a:rPr lang="nb-NO" sz="980" dirty="0">
                <a:latin typeface="Geogrotesque Rg"/>
              </a:rPr>
              <a:t>De viktigste rammevilkårene for idrettsdeltakelse er frivillighet, økonomi, anlegg og kompetanse. Her har Nordstrand IF gode forutsetninger for å lykkes. Vi har en lang og stolt historie. Vi er geografisk plassert i et ressurssterkt område av Oslo. Målt gjennom antall medlemmer og aktivitetstilbud er vi ved inngangen til 2024 en klubb i sterk vekst. Aldri før har det vært så mye aktivitet og så mange medlemmer i Nordstrand IF. Klubben har de senere årene utvidet tilbudet på områder som parasport,</a:t>
            </a:r>
            <a:br>
              <a:rPr lang="nb-NO" sz="980" dirty="0">
                <a:latin typeface="Geogrotesque Rg"/>
              </a:rPr>
            </a:br>
            <a:r>
              <a:rPr lang="nb-NO" sz="980" dirty="0">
                <a:latin typeface="Geogrotesque Rg"/>
              </a:rPr>
              <a:t> </a:t>
            </a:r>
          </a:p>
          <a:p>
            <a:pPr algn="just"/>
            <a:endParaRPr lang="nb-NO" sz="980" dirty="0">
              <a:latin typeface="Geogrotesque Rg"/>
            </a:endParaRPr>
          </a:p>
        </p:txBody>
      </p:sp>
      <p:sp>
        <p:nvSpPr>
          <p:cNvPr id="2" name="TekstSylinder 1">
            <a:extLst>
              <a:ext uri="{FF2B5EF4-FFF2-40B4-BE49-F238E27FC236}">
                <a16:creationId xmlns:a16="http://schemas.microsoft.com/office/drawing/2014/main" id="{263FE5A8-1F7A-544D-B8F9-68944F0D719F}"/>
              </a:ext>
            </a:extLst>
          </p:cNvPr>
          <p:cNvSpPr txBox="1">
            <a:spLocks/>
          </p:cNvSpPr>
          <p:nvPr/>
        </p:nvSpPr>
        <p:spPr>
          <a:xfrm>
            <a:off x="449712" y="2490341"/>
            <a:ext cx="2848292" cy="4407360"/>
          </a:xfrm>
          <a:prstGeom prst="rect">
            <a:avLst/>
          </a:prstGeom>
          <a:noFill/>
        </p:spPr>
        <p:txBody>
          <a:bodyPr wrap="square" lIns="91440" tIns="45720" rIns="91440" bIns="45720" numCol="1" spcCol="216000" rtlCol="0" anchor="t">
            <a:spAutoFit/>
          </a:bodyPr>
          <a:lstStyle/>
          <a:p>
            <a:pPr algn="just"/>
            <a:r>
              <a:rPr lang="nb-NO" sz="980" dirty="0">
                <a:latin typeface="Geogrotesque Rg"/>
              </a:rPr>
              <a:t>Langtidsplanen for Nordstrand IF følger Idretts-forbundets mal og planverk </a:t>
            </a:r>
            <a:r>
              <a:rPr lang="nb-NO" sz="980" dirty="0">
                <a:latin typeface="Geogrotesque Rg"/>
                <a:hlinkClick r:id="rId2"/>
              </a:rPr>
              <a:t>«Idretten vil!»</a:t>
            </a:r>
            <a:r>
              <a:rPr lang="nb-NO" sz="980" dirty="0">
                <a:latin typeface="Geogrotesque Rg"/>
              </a:rPr>
              <a:t>. «Nordstrand IF vil» er en langtidsplan som skal sette retning og gi noen overordnede mål for hva klubben ønsker å oppnå. Langtidsplanen tar utgangspunkt i en nåsituasjon preget av de ressurser idrettslaget innehar og de forventninger en moderne idrettsforening står overfor. Det er i dette spenningsfeltet idrettsforeningen skal finne de gode løsningene i årene framover, dersom vi fortsatt skal kunne tilby varierte og gode idrettsaktiviteter i vårt nærmiljø til barn, ungdom og voksne. </a:t>
            </a:r>
          </a:p>
          <a:p>
            <a:pPr algn="just"/>
            <a:endParaRPr lang="nb-NO" sz="600" dirty="0">
              <a:latin typeface="Geogrotesque Rg"/>
            </a:endParaRPr>
          </a:p>
          <a:p>
            <a:pPr algn="just"/>
            <a:r>
              <a:rPr lang="nb-NO" sz="980" dirty="0">
                <a:latin typeface="Geogrotesque Rg"/>
              </a:rPr>
              <a:t>Planen viser fire prioriterte innsatsområder som skal ha forrang i årene framover, med tilhørende overordnede mål som vi ønsker å strekke oss etter i planperioden. Målet er at alt arbeid i Nordstrand IF må få relevans for så mange satsingsområder som mulig. Målene skal være retningsgivende, samtidig som det skal være handlingsrom for å finne gode tiltak og gjøre prioriteringer underveis. I planperioden Tiltakene må tilpasses de til enhver tid gjeldende menneskelige og økonomiske ressurser. Målene er derfor utrykk for hva vi ønsker å oppnå, ikke hvordan vi skal oppnå dette. </a:t>
            </a:r>
          </a:p>
          <a:p>
            <a:pPr algn="just"/>
            <a:endParaRPr lang="nb-NO" sz="980" dirty="0">
              <a:latin typeface="Geogrotesque Rg"/>
            </a:endParaRPr>
          </a:p>
          <a:p>
            <a:pPr algn="just"/>
            <a:endParaRPr lang="nb-NO" sz="980" dirty="0">
              <a:latin typeface="Geogrotesque Rg"/>
            </a:endParaRPr>
          </a:p>
        </p:txBody>
      </p:sp>
      <p:sp>
        <p:nvSpPr>
          <p:cNvPr id="6" name="TekstSylinder 5">
            <a:extLst>
              <a:ext uri="{FF2B5EF4-FFF2-40B4-BE49-F238E27FC236}">
                <a16:creationId xmlns:a16="http://schemas.microsoft.com/office/drawing/2014/main" id="{700DFC7A-4F88-1841-BC97-FCD023C499FF}"/>
              </a:ext>
            </a:extLst>
          </p:cNvPr>
          <p:cNvSpPr txBox="1"/>
          <p:nvPr/>
        </p:nvSpPr>
        <p:spPr>
          <a:xfrm>
            <a:off x="449712" y="521776"/>
            <a:ext cx="5969725" cy="369332"/>
          </a:xfrm>
          <a:prstGeom prst="rect">
            <a:avLst/>
          </a:prstGeom>
          <a:noFill/>
        </p:spPr>
        <p:txBody>
          <a:bodyPr wrap="square" rtlCol="0">
            <a:spAutoFit/>
          </a:bodyPr>
          <a:lstStyle/>
          <a:p>
            <a:r>
              <a:rPr lang="nb-NO" b="1" dirty="0">
                <a:solidFill>
                  <a:srgbClr val="007CB5"/>
                </a:solidFill>
                <a:latin typeface="Geogrotesque Rg" panose="02000000000000000000" pitchFamily="2" charset="77"/>
              </a:rPr>
              <a:t>OM LANGTIDSPLANEN</a:t>
            </a:r>
          </a:p>
        </p:txBody>
      </p:sp>
      <p:sp>
        <p:nvSpPr>
          <p:cNvPr id="10" name="TekstSylinder 9">
            <a:extLst>
              <a:ext uri="{FF2B5EF4-FFF2-40B4-BE49-F238E27FC236}">
                <a16:creationId xmlns:a16="http://schemas.microsoft.com/office/drawing/2014/main" id="{9C334366-A433-3D84-F481-FEC4946B095E}"/>
              </a:ext>
            </a:extLst>
          </p:cNvPr>
          <p:cNvSpPr txBox="1">
            <a:spLocks/>
          </p:cNvSpPr>
          <p:nvPr/>
        </p:nvSpPr>
        <p:spPr>
          <a:xfrm>
            <a:off x="6633853" y="970007"/>
            <a:ext cx="2848292" cy="5496889"/>
          </a:xfrm>
          <a:prstGeom prst="rect">
            <a:avLst/>
          </a:prstGeom>
          <a:noFill/>
        </p:spPr>
        <p:txBody>
          <a:bodyPr wrap="square" lIns="91440" tIns="45720" rIns="91440" bIns="45720" numCol="1" spcCol="216000" rtlCol="0" anchor="t">
            <a:spAutoFit/>
          </a:bodyPr>
          <a:lstStyle/>
          <a:p>
            <a:pPr algn="just"/>
            <a:r>
              <a:rPr lang="nb-NO" sz="980" dirty="0">
                <a:latin typeface="Geogrotesque Rg"/>
              </a:rPr>
              <a:t>E-sport, </a:t>
            </a:r>
            <a:r>
              <a:rPr lang="nb-NO" sz="980" dirty="0" err="1">
                <a:latin typeface="Geogrotesque Rg"/>
              </a:rPr>
              <a:t>triathlon</a:t>
            </a:r>
            <a:r>
              <a:rPr lang="nb-NO" sz="980" dirty="0">
                <a:latin typeface="Geogrotesque Rg"/>
              </a:rPr>
              <a:t>, ballidrett, vannsport, treningsstudio og Niffo, og stadig flere ønsker å spille fotball og håndball. </a:t>
            </a:r>
          </a:p>
          <a:p>
            <a:pPr algn="just"/>
            <a:endParaRPr lang="nb-NO" sz="600" dirty="0">
              <a:latin typeface="Geogrotesque Rg"/>
            </a:endParaRPr>
          </a:p>
          <a:p>
            <a:pPr algn="just"/>
            <a:r>
              <a:rPr lang="nb-NO" sz="980" dirty="0">
                <a:latin typeface="Geogrotesque Rg"/>
              </a:rPr>
              <a:t>Det er et stort engasjement i medlemsmassen og det nedlegges betydelig frivillig innsats, som er helt avgjørende for vår virksomhet. Det samme gjelder</a:t>
            </a:r>
            <a:br>
              <a:rPr lang="nb-NO" sz="980" dirty="0">
                <a:latin typeface="Geogrotesque Rg"/>
              </a:rPr>
            </a:br>
            <a:r>
              <a:rPr lang="nb-NO" sz="980" dirty="0">
                <a:latin typeface="Geogrotesque Rg"/>
              </a:rPr>
              <a:t>betalte trenere, instruktører, dommere og administrasjonen. At vi eier vår egen idrettshall og har tilgang til uteanlegg gir gode forutsetninger for å få gjennomført idrett og andre aktiviteter i regi av idrettsforeningen. </a:t>
            </a:r>
          </a:p>
          <a:p>
            <a:pPr algn="just"/>
            <a:endParaRPr lang="nb-NO" sz="600" dirty="0">
              <a:latin typeface="Geogrotesque Rg"/>
            </a:endParaRPr>
          </a:p>
          <a:p>
            <a:pPr algn="just"/>
            <a:r>
              <a:rPr lang="nb-NO" sz="980" dirty="0">
                <a:latin typeface="Geogrotesque Rg"/>
              </a:rPr>
              <a:t>Kravene til et moderne, veldrevet idrettslag er store. Forventingene kommer både innenfra og utenfra. Fra idretten gjennom regler og retningslinjer om hvilke oppgaver idrettslaget skal ivareta. Fra medlemmene og foresatte er det økende forventninger knyttet til profesjonalitet og kvalitet i tilbudet. I en stor idrettsforening som Nordstrand IF innebærer det betydelig koordinering, organisering og kulturbygging. Mye ivaretas av frivillige på årgangene, mens det er blitt mer krevende å rekruttere frivillige til å ivareta fellesskapsoppgaver utover egen årgang. </a:t>
            </a:r>
          </a:p>
          <a:p>
            <a:pPr algn="just"/>
            <a:endParaRPr lang="nb-NO" sz="600" dirty="0">
              <a:latin typeface="Geogrotesque Rg"/>
            </a:endParaRPr>
          </a:p>
          <a:p>
            <a:pPr algn="just"/>
            <a:r>
              <a:rPr lang="nb-NO" sz="980" dirty="0">
                <a:latin typeface="Geogrotesque Rg"/>
              </a:rPr>
              <a:t>Klubbvekst er bra, men det har også bidratt til større kompleksitet og at ressurser må fordeles på flere områder. Vår lånefinansierte idrettshall, der vi selv har ansvar for drift, vedlikehold, sikkerhet og lånekostnader, stiller svært store krav til idrettsforeningen. Siden alt ikke kan ivaretas av frivilligheten, blir presset på administrasjonen stort. Alt dette virker kostnadsdrivende. Samtidig som det er økende forventninger i samfunnet om at familiens økonomi ikke skal være en barriere for at barn og unge skal kunne delta i idrett. </a:t>
            </a:r>
          </a:p>
        </p:txBody>
      </p:sp>
      <p:sp>
        <p:nvSpPr>
          <p:cNvPr id="3" name="TekstSylinder 2">
            <a:extLst>
              <a:ext uri="{FF2B5EF4-FFF2-40B4-BE49-F238E27FC236}">
                <a16:creationId xmlns:a16="http://schemas.microsoft.com/office/drawing/2014/main" id="{62338059-0221-5114-6B68-4D621535F5A2}"/>
              </a:ext>
            </a:extLst>
          </p:cNvPr>
          <p:cNvSpPr txBox="1">
            <a:spLocks/>
          </p:cNvSpPr>
          <p:nvPr/>
        </p:nvSpPr>
        <p:spPr>
          <a:xfrm>
            <a:off x="379563" y="986214"/>
            <a:ext cx="3010909" cy="1419189"/>
          </a:xfrm>
          <a:prstGeom prst="rect">
            <a:avLst/>
          </a:prstGeom>
          <a:solidFill>
            <a:srgbClr val="0181C6"/>
          </a:solidFill>
        </p:spPr>
        <p:txBody>
          <a:bodyPr wrap="square" lIns="180000" tIns="180000" rIns="180000" bIns="180000" numCol="1" spcCol="216000" rtlCol="0" anchor="t">
            <a:spAutoFit/>
          </a:bodyPr>
          <a:lstStyle/>
          <a:p>
            <a:r>
              <a:rPr lang="nb-NO" sz="980" b="1" dirty="0">
                <a:solidFill>
                  <a:schemeClr val="bg1"/>
                </a:solidFill>
                <a:latin typeface="Geogrotesque Rg"/>
              </a:rPr>
              <a:t>Nordstrand IF er en idrettsforening i vekst, som hver uke samler flere tusen barn, ungdom og voksne rundt felles aktiviteter i vårt nærmiljø. Gjennom å tilby gode og verdifulle fellesskap på tvers av generasjoner, ønsker idrettsforeningen å være en sentral bidragsyter til et trygt og godt lokalsamfunn med gode oppvekstsvilkår.</a:t>
            </a:r>
          </a:p>
        </p:txBody>
      </p:sp>
      <p:sp>
        <p:nvSpPr>
          <p:cNvPr id="4" name="TekstSylinder 3">
            <a:extLst>
              <a:ext uri="{FF2B5EF4-FFF2-40B4-BE49-F238E27FC236}">
                <a16:creationId xmlns:a16="http://schemas.microsoft.com/office/drawing/2014/main" id="{C794D2F2-B0B5-E361-D6B3-DE05828FA081}"/>
              </a:ext>
            </a:extLst>
          </p:cNvPr>
          <p:cNvSpPr txBox="1"/>
          <p:nvPr/>
        </p:nvSpPr>
        <p:spPr>
          <a:xfrm>
            <a:off x="449712" y="6466896"/>
            <a:ext cx="2940760" cy="246221"/>
          </a:xfrm>
          <a:prstGeom prst="rect">
            <a:avLst/>
          </a:prstGeom>
          <a:noFill/>
        </p:spPr>
        <p:txBody>
          <a:bodyPr wrap="square" rtlCol="0">
            <a:spAutoFit/>
          </a:bodyPr>
          <a:lstStyle/>
          <a:p>
            <a:r>
              <a:rPr lang="nb-NO" sz="1000" dirty="0">
                <a:solidFill>
                  <a:srgbClr val="0181C6"/>
                </a:solidFill>
                <a:latin typeface="Geogrotesque Rg" panose="02000000000000000000" pitchFamily="2" charset="77"/>
              </a:rPr>
              <a:t>Langtidsplan for Nordstrand IF 2024-2027</a:t>
            </a:r>
          </a:p>
        </p:txBody>
      </p:sp>
      <p:sp>
        <p:nvSpPr>
          <p:cNvPr id="8" name="TekstSylinder 7">
            <a:extLst>
              <a:ext uri="{FF2B5EF4-FFF2-40B4-BE49-F238E27FC236}">
                <a16:creationId xmlns:a16="http://schemas.microsoft.com/office/drawing/2014/main" id="{6E3BE69D-A633-FD32-EB00-FCF4CAD6DF31}"/>
              </a:ext>
            </a:extLst>
          </p:cNvPr>
          <p:cNvSpPr txBox="1"/>
          <p:nvPr/>
        </p:nvSpPr>
        <p:spPr>
          <a:xfrm>
            <a:off x="7480434" y="6466896"/>
            <a:ext cx="2001711" cy="246221"/>
          </a:xfrm>
          <a:prstGeom prst="rect">
            <a:avLst/>
          </a:prstGeom>
          <a:noFill/>
        </p:spPr>
        <p:txBody>
          <a:bodyPr wrap="square" rtlCol="0">
            <a:spAutoFit/>
          </a:bodyPr>
          <a:lstStyle/>
          <a:p>
            <a:pPr algn="r"/>
            <a:r>
              <a:rPr lang="nb-NO" sz="1000" dirty="0">
                <a:solidFill>
                  <a:srgbClr val="0181C6"/>
                </a:solidFill>
                <a:latin typeface="Geogrotesque Rg" panose="02000000000000000000" pitchFamily="2" charset="77"/>
              </a:rPr>
              <a:t>Side 1</a:t>
            </a:r>
          </a:p>
        </p:txBody>
      </p:sp>
    </p:spTree>
    <p:extLst>
      <p:ext uri="{BB962C8B-B14F-4D97-AF65-F5344CB8AC3E}">
        <p14:creationId xmlns:p14="http://schemas.microsoft.com/office/powerpoint/2010/main" val="1994485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D14C8-BA35-4A30-D0DF-BDB06B0B129D}"/>
            </a:ext>
          </a:extLst>
        </p:cNvPr>
        <p:cNvGrpSpPr/>
        <p:nvPr/>
      </p:nvGrpSpPr>
      <p:grpSpPr>
        <a:xfrm>
          <a:off x="0" y="0"/>
          <a:ext cx="0" cy="0"/>
          <a:chOff x="0" y="0"/>
          <a:chExt cx="0" cy="0"/>
        </a:xfrm>
      </p:grpSpPr>
      <p:sp>
        <p:nvSpPr>
          <p:cNvPr id="7" name="TekstSylinder 6">
            <a:extLst>
              <a:ext uri="{FF2B5EF4-FFF2-40B4-BE49-F238E27FC236}">
                <a16:creationId xmlns:a16="http://schemas.microsoft.com/office/drawing/2014/main" id="{C3FEE6FB-5FB5-3E7F-9968-4ACB7BB92857}"/>
              </a:ext>
            </a:extLst>
          </p:cNvPr>
          <p:cNvSpPr txBox="1">
            <a:spLocks/>
          </p:cNvSpPr>
          <p:nvPr/>
        </p:nvSpPr>
        <p:spPr>
          <a:xfrm>
            <a:off x="3537488" y="1090532"/>
            <a:ext cx="2822435" cy="2708434"/>
          </a:xfrm>
          <a:prstGeom prst="rect">
            <a:avLst/>
          </a:prstGeom>
          <a:noFill/>
        </p:spPr>
        <p:txBody>
          <a:bodyPr wrap="square" lIns="91440" tIns="45720" rIns="91440" bIns="45720" numCol="1" spcCol="216000" rtlCol="0" anchor="t">
            <a:spAutoFit/>
          </a:bodyPr>
          <a:lstStyle/>
          <a:p>
            <a:pPr algn="just"/>
            <a:r>
              <a:rPr lang="nb-NO" sz="1400" b="1" dirty="0">
                <a:solidFill>
                  <a:srgbClr val="0181C6"/>
                </a:solidFill>
                <a:latin typeface="Geogrotesque Rg"/>
              </a:rPr>
              <a:t>VÅR VISJON</a:t>
            </a:r>
          </a:p>
          <a:p>
            <a:pPr algn="just"/>
            <a:endParaRPr lang="nb-NO" sz="1000" dirty="0">
              <a:latin typeface="Geogrotesque Rg"/>
            </a:endParaRPr>
          </a:p>
          <a:p>
            <a:pPr algn="just"/>
            <a:r>
              <a:rPr lang="nb-NO" sz="1000" dirty="0">
                <a:solidFill>
                  <a:srgbClr val="0181C6"/>
                </a:solidFill>
                <a:latin typeface="Geogrotesque Rg"/>
              </a:rPr>
              <a:t>FLEST MULIG </a:t>
            </a:r>
          </a:p>
          <a:p>
            <a:pPr algn="just"/>
            <a:r>
              <a:rPr lang="nb-NO" sz="1050" dirty="0">
                <a:latin typeface="Geogrotesque Rg"/>
              </a:rPr>
              <a:t>Nordstrand IF skal gi alle som vokser opp og bor i nærmiljøet et godt samhold gjennom et engasjerende sportslig og sosialt tilbud. </a:t>
            </a:r>
          </a:p>
          <a:p>
            <a:pPr algn="just">
              <a:spcBef>
                <a:spcPts val="600"/>
              </a:spcBef>
            </a:pPr>
            <a:r>
              <a:rPr lang="nb-NO" sz="1050" dirty="0">
                <a:solidFill>
                  <a:srgbClr val="0181C6"/>
                </a:solidFill>
                <a:latin typeface="Geogrotesque Rg"/>
              </a:rPr>
              <a:t>LENGST MULIG 	</a:t>
            </a:r>
          </a:p>
          <a:p>
            <a:pPr algn="just"/>
            <a:r>
              <a:rPr lang="nb-NO" sz="1050" dirty="0">
                <a:latin typeface="Geogrotesque Rg"/>
              </a:rPr>
              <a:t>Nordstrand IF skal tilby en livslang sportslig og sosial arena der det er attraktivt å engasjere seg.</a:t>
            </a:r>
          </a:p>
          <a:p>
            <a:pPr algn="just">
              <a:spcBef>
                <a:spcPts val="600"/>
              </a:spcBef>
            </a:pPr>
            <a:r>
              <a:rPr lang="nb-NO" sz="1050" dirty="0">
                <a:solidFill>
                  <a:srgbClr val="0181C6"/>
                </a:solidFill>
                <a:latin typeface="Geogrotesque Rg"/>
              </a:rPr>
              <a:t>BEST MULIG	</a:t>
            </a:r>
          </a:p>
          <a:p>
            <a:pPr algn="just"/>
            <a:r>
              <a:rPr lang="nb-NO" sz="1050" dirty="0">
                <a:latin typeface="Geogrotesque Rg"/>
              </a:rPr>
              <a:t>Nordstrand IF skal på en respektfull måte gi et best mulig sportslig og utviklende tilbud til alle medlemmer utfra egne forutsetninger og eget potensial.</a:t>
            </a:r>
            <a:endParaRPr lang="nb-NO" sz="1000" dirty="0">
              <a:latin typeface="Geogrotesque Rg"/>
            </a:endParaRPr>
          </a:p>
        </p:txBody>
      </p:sp>
      <p:sp>
        <p:nvSpPr>
          <p:cNvPr id="2" name="TekstSylinder 1">
            <a:extLst>
              <a:ext uri="{FF2B5EF4-FFF2-40B4-BE49-F238E27FC236}">
                <a16:creationId xmlns:a16="http://schemas.microsoft.com/office/drawing/2014/main" id="{26004BC6-FEAB-AA40-9A6F-CBF2F2809526}"/>
              </a:ext>
            </a:extLst>
          </p:cNvPr>
          <p:cNvSpPr txBox="1">
            <a:spLocks/>
          </p:cNvSpPr>
          <p:nvPr/>
        </p:nvSpPr>
        <p:spPr>
          <a:xfrm>
            <a:off x="449712" y="1090532"/>
            <a:ext cx="2822435" cy="2069797"/>
          </a:xfrm>
          <a:prstGeom prst="rect">
            <a:avLst/>
          </a:prstGeom>
          <a:noFill/>
        </p:spPr>
        <p:txBody>
          <a:bodyPr wrap="square" lIns="91440" tIns="45720" rIns="91440" bIns="45720" numCol="1" spcCol="216000" rtlCol="0" anchor="t">
            <a:spAutoFit/>
          </a:bodyPr>
          <a:lstStyle/>
          <a:p>
            <a:pPr algn="just"/>
            <a:r>
              <a:rPr lang="nb-NO" sz="1400" b="1" dirty="0">
                <a:solidFill>
                  <a:srgbClr val="0181C6"/>
                </a:solidFill>
                <a:latin typeface="Geogrotesque Rg"/>
              </a:rPr>
              <a:t>VÅRT FORMÅL</a:t>
            </a:r>
          </a:p>
          <a:p>
            <a:pPr algn="just"/>
            <a:endParaRPr lang="nb-NO" sz="1000" dirty="0">
              <a:latin typeface="Geogrotesque Rg"/>
            </a:endParaRPr>
          </a:p>
          <a:p>
            <a:pPr algn="just"/>
            <a:r>
              <a:rPr lang="nb-NO" sz="1050" dirty="0">
                <a:latin typeface="Geogrotesque Rg"/>
              </a:rPr>
              <a:t>Formålet til Nordstrand idrettsforening er å drive idrett organisert i Norges idrettsforbund og olympiske og paralympiske komité (NIF). </a:t>
            </a:r>
          </a:p>
          <a:p>
            <a:pPr algn="just"/>
            <a:endParaRPr lang="nb-NO" sz="1050" dirty="0">
              <a:latin typeface="Geogrotesque Rg"/>
            </a:endParaRPr>
          </a:p>
          <a:p>
            <a:pPr algn="just"/>
            <a:r>
              <a:rPr lang="nb-NO" sz="1050" dirty="0">
                <a:latin typeface="Geogrotesque Rg"/>
              </a:rPr>
              <a:t>Arbeidet skal preges av frivillighet, demokrati, lojalitet og likeverd. All idrettslig aktivitet skal bygge på grunnverdier som idrettsglede, fellesskap, helse og ærlighet. Dette formålet er nedfelt i idrettsforeningens lov.</a:t>
            </a:r>
          </a:p>
          <a:p>
            <a:pPr algn="just"/>
            <a:endParaRPr lang="nb-NO" sz="1000" dirty="0">
              <a:latin typeface="Geogrotesque Rg"/>
            </a:endParaRPr>
          </a:p>
        </p:txBody>
      </p:sp>
      <p:sp>
        <p:nvSpPr>
          <p:cNvPr id="3" name="TekstSylinder 2">
            <a:extLst>
              <a:ext uri="{FF2B5EF4-FFF2-40B4-BE49-F238E27FC236}">
                <a16:creationId xmlns:a16="http://schemas.microsoft.com/office/drawing/2014/main" id="{CDC3AE88-50F7-E01A-1980-33BDC65A2E87}"/>
              </a:ext>
            </a:extLst>
          </p:cNvPr>
          <p:cNvSpPr txBox="1">
            <a:spLocks/>
          </p:cNvSpPr>
          <p:nvPr/>
        </p:nvSpPr>
        <p:spPr>
          <a:xfrm>
            <a:off x="449712" y="6014813"/>
            <a:ext cx="2903899" cy="253916"/>
          </a:xfrm>
          <a:prstGeom prst="rect">
            <a:avLst/>
          </a:prstGeom>
          <a:noFill/>
        </p:spPr>
        <p:txBody>
          <a:bodyPr wrap="square" numCol="1" spcCol="216000" rtlCol="0">
            <a:spAutoFit/>
          </a:bodyPr>
          <a:lstStyle/>
          <a:p>
            <a:pPr algn="just"/>
            <a:r>
              <a:rPr lang="nb-NO" sz="1050" i="1" dirty="0">
                <a:latin typeface="Geogrotesque-RegularItalic" panose="02000000000000000000" pitchFamily="2" charset="77"/>
              </a:rPr>
              <a:t>Antall medlemmer i Nordstrand IF 2010-2023</a:t>
            </a:r>
          </a:p>
        </p:txBody>
      </p:sp>
      <p:graphicFrame>
        <p:nvGraphicFramePr>
          <p:cNvPr id="4" name="Diagram 3">
            <a:extLst>
              <a:ext uri="{FF2B5EF4-FFF2-40B4-BE49-F238E27FC236}">
                <a16:creationId xmlns:a16="http://schemas.microsoft.com/office/drawing/2014/main" id="{AF31B57E-7F70-3FBF-78A4-BD72F90D1753}"/>
              </a:ext>
            </a:extLst>
          </p:cNvPr>
          <p:cNvGraphicFramePr/>
          <p:nvPr>
            <p:extLst>
              <p:ext uri="{D42A27DB-BD31-4B8C-83A1-F6EECF244321}">
                <p14:modId xmlns:p14="http://schemas.microsoft.com/office/powerpoint/2010/main" val="821389777"/>
              </p:ext>
            </p:extLst>
          </p:nvPr>
        </p:nvGraphicFramePr>
        <p:xfrm>
          <a:off x="449712" y="3160329"/>
          <a:ext cx="2903899" cy="2877229"/>
        </p:xfrm>
        <a:graphic>
          <a:graphicData uri="http://schemas.openxmlformats.org/drawingml/2006/chart">
            <c:chart xmlns:c="http://schemas.openxmlformats.org/drawingml/2006/chart" xmlns:r="http://schemas.openxmlformats.org/officeDocument/2006/relationships" r:id="rId2"/>
          </a:graphicData>
        </a:graphic>
      </p:graphicFrame>
      <p:pic>
        <p:nvPicPr>
          <p:cNvPr id="9" name="Bilde 8" descr="Et bilde som inneholder himmel, gress, utendørs&#10;&#10;Automatisk generert beskrivelse">
            <a:extLst>
              <a:ext uri="{FF2B5EF4-FFF2-40B4-BE49-F238E27FC236}">
                <a16:creationId xmlns:a16="http://schemas.microsoft.com/office/drawing/2014/main" id="{7AEB0BFF-3C37-54AA-4E06-5492DB18ADC8}"/>
              </a:ext>
            </a:extLst>
          </p:cNvPr>
          <p:cNvPicPr>
            <a:picLocks noChangeAspect="1"/>
          </p:cNvPicPr>
          <p:nvPr/>
        </p:nvPicPr>
        <p:blipFill rotWithShape="1">
          <a:blip r:embed="rId3"/>
          <a:srcRect t="24584" r="-31" b="19861"/>
          <a:stretch/>
        </p:blipFill>
        <p:spPr>
          <a:xfrm>
            <a:off x="3818875" y="4096491"/>
            <a:ext cx="5467032" cy="2045280"/>
          </a:xfrm>
          <a:prstGeom prst="rect">
            <a:avLst/>
          </a:prstGeom>
        </p:spPr>
      </p:pic>
      <p:sp>
        <p:nvSpPr>
          <p:cNvPr id="10" name="TekstSylinder 9">
            <a:extLst>
              <a:ext uri="{FF2B5EF4-FFF2-40B4-BE49-F238E27FC236}">
                <a16:creationId xmlns:a16="http://schemas.microsoft.com/office/drawing/2014/main" id="{8E0C57F2-2623-D4C9-A728-A1141F290203}"/>
              </a:ext>
            </a:extLst>
          </p:cNvPr>
          <p:cNvSpPr txBox="1">
            <a:spLocks/>
          </p:cNvSpPr>
          <p:nvPr/>
        </p:nvSpPr>
        <p:spPr>
          <a:xfrm>
            <a:off x="6633853" y="1090532"/>
            <a:ext cx="2822435" cy="2716128"/>
          </a:xfrm>
          <a:prstGeom prst="rect">
            <a:avLst/>
          </a:prstGeom>
          <a:noFill/>
        </p:spPr>
        <p:txBody>
          <a:bodyPr wrap="square" lIns="91440" tIns="45720" rIns="91440" bIns="45720" numCol="1" spcCol="216000" rtlCol="0" anchor="t">
            <a:spAutoFit/>
          </a:bodyPr>
          <a:lstStyle/>
          <a:p>
            <a:pPr algn="just"/>
            <a:r>
              <a:rPr lang="nb-NO" sz="1400" b="1" dirty="0">
                <a:solidFill>
                  <a:srgbClr val="0181C6"/>
                </a:solidFill>
                <a:latin typeface="Geogrotesque Rg"/>
              </a:rPr>
              <a:t>VÅRE VERDIER</a:t>
            </a:r>
          </a:p>
          <a:p>
            <a:pPr algn="just"/>
            <a:endParaRPr lang="nb-NO" sz="1000" dirty="0">
              <a:latin typeface="Geogrotesque Rg"/>
            </a:endParaRPr>
          </a:p>
          <a:p>
            <a:pPr algn="just"/>
            <a:r>
              <a:rPr lang="nb-NO" sz="1050" dirty="0">
                <a:solidFill>
                  <a:srgbClr val="0181C6"/>
                </a:solidFill>
                <a:latin typeface="Geogrotesque Rg"/>
              </a:rPr>
              <a:t>RESPEKT</a:t>
            </a:r>
            <a:r>
              <a:rPr lang="nb-NO" sz="1050" dirty="0">
                <a:latin typeface="Geogrotesque Rg"/>
              </a:rPr>
              <a:t> 	</a:t>
            </a:r>
          </a:p>
          <a:p>
            <a:pPr algn="just"/>
            <a:r>
              <a:rPr lang="nb-NO" sz="1050" dirty="0">
                <a:latin typeface="Geogrotesque Rg"/>
              </a:rPr>
              <a:t>Med respekt menes det ikke at man nødvendigvis må være enig i alt andre gjør eller sier, men at du aksepterer at personen er - eller tenker - annerledes enn deg selv. </a:t>
            </a:r>
          </a:p>
          <a:p>
            <a:pPr algn="just">
              <a:spcBef>
                <a:spcPts val="600"/>
              </a:spcBef>
            </a:pPr>
            <a:r>
              <a:rPr lang="nb-NO" sz="1050" dirty="0">
                <a:solidFill>
                  <a:srgbClr val="0181C6"/>
                </a:solidFill>
                <a:latin typeface="Geogrotesque Rg"/>
              </a:rPr>
              <a:t>SAMHOLD</a:t>
            </a:r>
            <a:r>
              <a:rPr lang="nb-NO" sz="1050" dirty="0">
                <a:latin typeface="Geogrotesque Rg"/>
              </a:rPr>
              <a:t> 	</a:t>
            </a:r>
          </a:p>
          <a:p>
            <a:pPr algn="just"/>
            <a:r>
              <a:rPr lang="nb-NO" sz="1050" dirty="0">
                <a:latin typeface="Geogrotesque Rg"/>
              </a:rPr>
              <a:t>Med samhold menes det at vi som klubb, med alle grupper, årganger og lag, til enhver tid etterstreber å stå sammen i både medgang og motgang. </a:t>
            </a:r>
          </a:p>
          <a:p>
            <a:pPr algn="just">
              <a:spcBef>
                <a:spcPts val="600"/>
              </a:spcBef>
            </a:pPr>
            <a:r>
              <a:rPr lang="nb-NO" sz="1050" dirty="0">
                <a:solidFill>
                  <a:srgbClr val="0181C6"/>
                </a:solidFill>
                <a:latin typeface="Geogrotesque Rg"/>
              </a:rPr>
              <a:t>ENGASJEMENT</a:t>
            </a:r>
            <a:r>
              <a:rPr lang="nb-NO" sz="1050" dirty="0">
                <a:latin typeface="Geogrotesque Rg"/>
              </a:rPr>
              <a:t>  	</a:t>
            </a:r>
          </a:p>
          <a:p>
            <a:pPr algn="just"/>
            <a:r>
              <a:rPr lang="nb-NO" sz="1050" dirty="0">
                <a:latin typeface="Geogrotesque Rg"/>
              </a:rPr>
              <a:t>Med engasjement menes det å delta aktivt for klubbens beste. </a:t>
            </a:r>
            <a:endParaRPr lang="nb-NO" sz="1000" dirty="0">
              <a:latin typeface="Geogrotesque Rg"/>
            </a:endParaRPr>
          </a:p>
        </p:txBody>
      </p:sp>
      <p:sp>
        <p:nvSpPr>
          <p:cNvPr id="8" name="TekstSylinder 7">
            <a:extLst>
              <a:ext uri="{FF2B5EF4-FFF2-40B4-BE49-F238E27FC236}">
                <a16:creationId xmlns:a16="http://schemas.microsoft.com/office/drawing/2014/main" id="{A382C00D-0570-119C-975C-F086375C5E50}"/>
              </a:ext>
            </a:extLst>
          </p:cNvPr>
          <p:cNvSpPr txBox="1"/>
          <p:nvPr/>
        </p:nvSpPr>
        <p:spPr>
          <a:xfrm>
            <a:off x="449712" y="521776"/>
            <a:ext cx="5969725" cy="369332"/>
          </a:xfrm>
          <a:prstGeom prst="rect">
            <a:avLst/>
          </a:prstGeom>
          <a:noFill/>
        </p:spPr>
        <p:txBody>
          <a:bodyPr wrap="square" rtlCol="0">
            <a:spAutoFit/>
          </a:bodyPr>
          <a:lstStyle/>
          <a:p>
            <a:r>
              <a:rPr lang="nb-NO" b="1" dirty="0">
                <a:solidFill>
                  <a:srgbClr val="007CB5"/>
                </a:solidFill>
                <a:latin typeface="Geogrotesque Rg" panose="02000000000000000000" pitchFamily="2" charset="77"/>
              </a:rPr>
              <a:t>FORMÅL, VISJONER, VERDIER</a:t>
            </a:r>
          </a:p>
        </p:txBody>
      </p:sp>
      <p:sp>
        <p:nvSpPr>
          <p:cNvPr id="5" name="TekstSylinder 4">
            <a:extLst>
              <a:ext uri="{FF2B5EF4-FFF2-40B4-BE49-F238E27FC236}">
                <a16:creationId xmlns:a16="http://schemas.microsoft.com/office/drawing/2014/main" id="{241AF608-9F03-429E-985F-55F48C2E7A18}"/>
              </a:ext>
            </a:extLst>
          </p:cNvPr>
          <p:cNvSpPr txBox="1"/>
          <p:nvPr/>
        </p:nvSpPr>
        <p:spPr>
          <a:xfrm>
            <a:off x="449712" y="6466896"/>
            <a:ext cx="2940760" cy="246221"/>
          </a:xfrm>
          <a:prstGeom prst="rect">
            <a:avLst/>
          </a:prstGeom>
          <a:noFill/>
        </p:spPr>
        <p:txBody>
          <a:bodyPr wrap="square" rtlCol="0">
            <a:spAutoFit/>
          </a:bodyPr>
          <a:lstStyle/>
          <a:p>
            <a:r>
              <a:rPr lang="nb-NO" sz="1000" dirty="0">
                <a:solidFill>
                  <a:srgbClr val="0181C6"/>
                </a:solidFill>
                <a:latin typeface="Geogrotesque Rg" panose="02000000000000000000" pitchFamily="2" charset="77"/>
              </a:rPr>
              <a:t>Langtidsplan for Nordstrand IF 2024-2027</a:t>
            </a:r>
          </a:p>
        </p:txBody>
      </p:sp>
      <p:sp>
        <p:nvSpPr>
          <p:cNvPr id="6" name="TekstSylinder 5">
            <a:extLst>
              <a:ext uri="{FF2B5EF4-FFF2-40B4-BE49-F238E27FC236}">
                <a16:creationId xmlns:a16="http://schemas.microsoft.com/office/drawing/2014/main" id="{A8CF8016-AD92-ADE6-5873-04C8B006252B}"/>
              </a:ext>
            </a:extLst>
          </p:cNvPr>
          <p:cNvSpPr txBox="1"/>
          <p:nvPr/>
        </p:nvSpPr>
        <p:spPr>
          <a:xfrm>
            <a:off x="7480434" y="6466896"/>
            <a:ext cx="2001711" cy="246221"/>
          </a:xfrm>
          <a:prstGeom prst="rect">
            <a:avLst/>
          </a:prstGeom>
          <a:noFill/>
        </p:spPr>
        <p:txBody>
          <a:bodyPr wrap="square" rtlCol="0">
            <a:spAutoFit/>
          </a:bodyPr>
          <a:lstStyle/>
          <a:p>
            <a:pPr algn="r"/>
            <a:r>
              <a:rPr lang="nb-NO" sz="1000" dirty="0">
                <a:solidFill>
                  <a:srgbClr val="0181C6"/>
                </a:solidFill>
                <a:latin typeface="Geogrotesque Rg" panose="02000000000000000000" pitchFamily="2" charset="77"/>
              </a:rPr>
              <a:t>Side 2</a:t>
            </a:r>
          </a:p>
        </p:txBody>
      </p:sp>
    </p:spTree>
    <p:extLst>
      <p:ext uri="{BB962C8B-B14F-4D97-AF65-F5344CB8AC3E}">
        <p14:creationId xmlns:p14="http://schemas.microsoft.com/office/powerpoint/2010/main" val="295900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13D2AA-091B-F42C-6DAA-052FD9C2FA41}"/>
            </a:ext>
          </a:extLst>
        </p:cNvPr>
        <p:cNvGrpSpPr/>
        <p:nvPr/>
      </p:nvGrpSpPr>
      <p:grpSpPr>
        <a:xfrm>
          <a:off x="0" y="0"/>
          <a:ext cx="0" cy="0"/>
          <a:chOff x="0" y="0"/>
          <a:chExt cx="0" cy="0"/>
        </a:xfrm>
      </p:grpSpPr>
      <p:sp>
        <p:nvSpPr>
          <p:cNvPr id="7" name="TekstSylinder 6">
            <a:extLst>
              <a:ext uri="{FF2B5EF4-FFF2-40B4-BE49-F238E27FC236}">
                <a16:creationId xmlns:a16="http://schemas.microsoft.com/office/drawing/2014/main" id="{ABE7EF37-55B6-54E8-3D52-D9C9770D610A}"/>
              </a:ext>
            </a:extLst>
          </p:cNvPr>
          <p:cNvSpPr txBox="1">
            <a:spLocks/>
          </p:cNvSpPr>
          <p:nvPr/>
        </p:nvSpPr>
        <p:spPr>
          <a:xfrm>
            <a:off x="3537487" y="1831844"/>
            <a:ext cx="5783493" cy="3872168"/>
          </a:xfrm>
          <a:prstGeom prst="rect">
            <a:avLst/>
          </a:prstGeom>
          <a:solidFill>
            <a:srgbClr val="0181C6"/>
          </a:solidFill>
        </p:spPr>
        <p:txBody>
          <a:bodyPr wrap="square" lIns="180000" tIns="180000" rIns="180000" bIns="180000" numCol="1" spcCol="216000" rtlCol="0" anchor="t">
            <a:spAutoFit/>
          </a:bodyPr>
          <a:lstStyle/>
          <a:p>
            <a:r>
              <a:rPr lang="nb-NO" sz="1600" b="1" dirty="0">
                <a:solidFill>
                  <a:schemeClr val="bg1"/>
                </a:solidFill>
                <a:latin typeface="Geogrotesque Rg"/>
              </a:rPr>
              <a:t>NORDSTRAND IF VIL...</a:t>
            </a:r>
          </a:p>
          <a:p>
            <a:endParaRPr lang="nb-NO" sz="1000" dirty="0">
              <a:solidFill>
                <a:schemeClr val="bg1"/>
              </a:solidFill>
              <a:latin typeface="Geogrotesque Rg"/>
            </a:endParaRPr>
          </a:p>
          <a:p>
            <a:r>
              <a:rPr lang="nb-NO" sz="1200" b="1" dirty="0">
                <a:solidFill>
                  <a:schemeClr val="bg1"/>
                </a:solidFill>
                <a:latin typeface="Geogrotesque Rg"/>
              </a:rPr>
              <a:t>Mål 1 </a:t>
            </a:r>
          </a:p>
          <a:p>
            <a:r>
              <a:rPr lang="nb-NO" sz="1200" dirty="0">
                <a:solidFill>
                  <a:schemeClr val="bg1"/>
                </a:solidFill>
                <a:latin typeface="Geogrotesque Rg"/>
              </a:rPr>
              <a:t>At NIF skal ha en forutsigbar og trygg økonomi. Det skal føres ansvarlig økonomistyring og kostnadskontroll. Økonomien skal være transparent og kommunisert til våre medlemmer. </a:t>
            </a:r>
          </a:p>
          <a:p>
            <a:endParaRPr lang="nb-NO" sz="1200" dirty="0">
              <a:solidFill>
                <a:schemeClr val="bg1"/>
              </a:solidFill>
              <a:latin typeface="Geogrotesque Rg"/>
            </a:endParaRPr>
          </a:p>
          <a:p>
            <a:r>
              <a:rPr lang="nb-NO" sz="1200" b="1" dirty="0">
                <a:solidFill>
                  <a:schemeClr val="bg1"/>
                </a:solidFill>
                <a:latin typeface="Geogrotesque Rg"/>
              </a:rPr>
              <a:t>Mål 2</a:t>
            </a:r>
          </a:p>
          <a:p>
            <a:r>
              <a:rPr lang="nb-NO" sz="1200" dirty="0">
                <a:solidFill>
                  <a:schemeClr val="bg1"/>
                </a:solidFill>
                <a:latin typeface="Geogrotesque Rg"/>
              </a:rPr>
              <a:t>Medlems- og treningsavgifter og offentlige tilskuddsordninger er klubbens største inntektskilder. Sammen skal disse dekke foreningens grunnleggende driftskostnader. Særlig kostnadskrevende tilbud skal i stor grad være selvfinansierende. </a:t>
            </a:r>
          </a:p>
          <a:p>
            <a:endParaRPr lang="nb-NO" sz="1200" dirty="0">
              <a:solidFill>
                <a:schemeClr val="bg1"/>
              </a:solidFill>
              <a:latin typeface="Geogrotesque Rg"/>
            </a:endParaRPr>
          </a:p>
          <a:p>
            <a:r>
              <a:rPr lang="nb-NO" sz="1200" b="1" dirty="0">
                <a:solidFill>
                  <a:schemeClr val="bg1"/>
                </a:solidFill>
                <a:latin typeface="Geogrotesque Rg"/>
              </a:rPr>
              <a:t>Mål 3</a:t>
            </a:r>
          </a:p>
          <a:p>
            <a:r>
              <a:rPr lang="nb-NO" sz="1200" dirty="0">
                <a:solidFill>
                  <a:schemeClr val="bg1"/>
                </a:solidFill>
                <a:latin typeface="Geogrotesque Rg"/>
              </a:rPr>
              <a:t>Eierskapet i Nordstrand Arena er en styrke for klubbens mulighet til å gi et godt aktivitetstilbud til medlemmene, og det gir tilgang til et moderne og velfungerende samlingssted for alle i klubben. Samtidig må vi sikre avtaler om stabile leieinntekter og offentlige tilskudd til Nordstrand Arena, slik at foreningens kostnader knyttet til eierskap av egen hall ikke fører til urimelig høye deltakeravgifter for våre medlemmer.</a:t>
            </a:r>
          </a:p>
          <a:p>
            <a:endParaRPr lang="nb-NO" sz="1000" dirty="0">
              <a:solidFill>
                <a:schemeClr val="bg1"/>
              </a:solidFill>
              <a:latin typeface="Geogrotesque Rg"/>
            </a:endParaRPr>
          </a:p>
        </p:txBody>
      </p:sp>
      <p:sp>
        <p:nvSpPr>
          <p:cNvPr id="2" name="TekstSylinder 1">
            <a:extLst>
              <a:ext uri="{FF2B5EF4-FFF2-40B4-BE49-F238E27FC236}">
                <a16:creationId xmlns:a16="http://schemas.microsoft.com/office/drawing/2014/main" id="{440040BF-0A34-C9EC-A369-030B10A910AF}"/>
              </a:ext>
            </a:extLst>
          </p:cNvPr>
          <p:cNvSpPr txBox="1">
            <a:spLocks/>
          </p:cNvSpPr>
          <p:nvPr/>
        </p:nvSpPr>
        <p:spPr>
          <a:xfrm>
            <a:off x="449712" y="1321106"/>
            <a:ext cx="2822435" cy="4708981"/>
          </a:xfrm>
          <a:prstGeom prst="rect">
            <a:avLst/>
          </a:prstGeom>
          <a:noFill/>
        </p:spPr>
        <p:txBody>
          <a:bodyPr wrap="square" lIns="91440" tIns="45720" rIns="91440" bIns="45720" numCol="1" spcCol="216000" rtlCol="0" anchor="t">
            <a:spAutoFit/>
          </a:bodyPr>
          <a:lstStyle/>
          <a:p>
            <a:pPr algn="just"/>
            <a:r>
              <a:rPr lang="nb-NO" sz="2000" b="1" dirty="0">
                <a:solidFill>
                  <a:srgbClr val="007CB5"/>
                </a:solidFill>
                <a:latin typeface="Geogrotesque Rg"/>
              </a:rPr>
              <a:t>1. TRYGG ØKONOMI </a:t>
            </a:r>
          </a:p>
          <a:p>
            <a:pPr algn="just"/>
            <a:endParaRPr lang="nb-NO" sz="1000" dirty="0">
              <a:latin typeface="Geogrotesque Rg"/>
            </a:endParaRPr>
          </a:p>
          <a:p>
            <a:pPr algn="just"/>
            <a:r>
              <a:rPr lang="nb-NO" sz="1000" dirty="0">
                <a:latin typeface="Geogrotesque Rg"/>
              </a:rPr>
              <a:t>En godt drevet klubb, med kontroll på økonomi og rammevilkår, er helt avgjørende for at Nordstrand IF skal lykkes med å gi medlemmene våre et tilbud som møter den enkeltes ambisjonsnivå, enten det handler om et ønske om å ha en aktiv hverdag og et felleskap å være en del av eller om man ønsker å bli best mulig i sin idrett. For at vi skal kunne skape enda bedre rammer for idretten, vårt enkelte medlem og enda bedre lokalt fellesskap, må vi være økonomisk robuste og velfungerende, med gode rammevilkår, over tid. </a:t>
            </a:r>
          </a:p>
          <a:p>
            <a:pPr algn="just"/>
            <a:endParaRPr lang="nb-NO" sz="1000" dirty="0">
              <a:latin typeface="Geogrotesque Rg"/>
            </a:endParaRPr>
          </a:p>
          <a:p>
            <a:pPr algn="just"/>
            <a:r>
              <a:rPr lang="nb-NO" sz="1000" dirty="0">
                <a:latin typeface="Geogrotesque Rg"/>
              </a:rPr>
              <a:t>Det innebærer at vi må jobbe for bedre økonomi og rammevilkår til vår klubb fra alle forvaltningsnivåer i det offentlige og fra næringslivet, og det handler om å etablere gode systemer, heve kompetansen og få på plass en varig og forutsigbar økonomi som ivaretar medlemmene, både utøvere og de frivillige. </a:t>
            </a:r>
          </a:p>
          <a:p>
            <a:pPr algn="just"/>
            <a:endParaRPr lang="nb-NO" sz="1000" dirty="0">
              <a:latin typeface="Geogrotesque Rg"/>
            </a:endParaRPr>
          </a:p>
          <a:p>
            <a:pPr algn="just"/>
            <a:r>
              <a:rPr lang="nb-NO" sz="1000" dirty="0">
                <a:latin typeface="Geogrotesque Rg"/>
              </a:rPr>
              <a:t>Medlemsavgifter, treningsavgifter og offentlige tilskuddsordninger er klubbens største inntektskilder. Med privat eid hall og A-lag både i fotball og håndball er klubben avhengig av å også ha andre, stabile inntekter for at prisen for deltagelse i klubben ikke skal bli for høy. </a:t>
            </a:r>
          </a:p>
          <a:p>
            <a:pPr algn="just"/>
            <a:endParaRPr lang="nb-NO" sz="1000" dirty="0">
              <a:latin typeface="Geogrotesque Rg"/>
            </a:endParaRPr>
          </a:p>
        </p:txBody>
      </p:sp>
      <p:sp>
        <p:nvSpPr>
          <p:cNvPr id="6" name="TekstSylinder 5">
            <a:extLst>
              <a:ext uri="{FF2B5EF4-FFF2-40B4-BE49-F238E27FC236}">
                <a16:creationId xmlns:a16="http://schemas.microsoft.com/office/drawing/2014/main" id="{8F78A368-1F73-D605-A438-CB4FFC6314BC}"/>
              </a:ext>
            </a:extLst>
          </p:cNvPr>
          <p:cNvSpPr txBox="1"/>
          <p:nvPr/>
        </p:nvSpPr>
        <p:spPr>
          <a:xfrm>
            <a:off x="449712" y="521776"/>
            <a:ext cx="5969725" cy="369332"/>
          </a:xfrm>
          <a:prstGeom prst="rect">
            <a:avLst/>
          </a:prstGeom>
          <a:noFill/>
        </p:spPr>
        <p:txBody>
          <a:bodyPr wrap="square" rtlCol="0">
            <a:spAutoFit/>
          </a:bodyPr>
          <a:lstStyle/>
          <a:p>
            <a:r>
              <a:rPr lang="nb-NO" b="1" dirty="0">
                <a:solidFill>
                  <a:srgbClr val="007CB5"/>
                </a:solidFill>
                <a:latin typeface="Geogrotesque Rg" panose="02000000000000000000" pitchFamily="2" charset="77"/>
              </a:rPr>
              <a:t>STRATEGISKE INNSATSOMRÅDER</a:t>
            </a:r>
          </a:p>
        </p:txBody>
      </p:sp>
      <p:sp>
        <p:nvSpPr>
          <p:cNvPr id="5" name="TekstSylinder 4">
            <a:extLst>
              <a:ext uri="{FF2B5EF4-FFF2-40B4-BE49-F238E27FC236}">
                <a16:creationId xmlns:a16="http://schemas.microsoft.com/office/drawing/2014/main" id="{173D7457-556C-2F21-F5B8-BE07CEB91273}"/>
              </a:ext>
            </a:extLst>
          </p:cNvPr>
          <p:cNvSpPr txBox="1"/>
          <p:nvPr/>
        </p:nvSpPr>
        <p:spPr>
          <a:xfrm>
            <a:off x="449712" y="6466896"/>
            <a:ext cx="2940760" cy="246221"/>
          </a:xfrm>
          <a:prstGeom prst="rect">
            <a:avLst/>
          </a:prstGeom>
          <a:noFill/>
        </p:spPr>
        <p:txBody>
          <a:bodyPr wrap="square" rtlCol="0">
            <a:spAutoFit/>
          </a:bodyPr>
          <a:lstStyle/>
          <a:p>
            <a:r>
              <a:rPr lang="nb-NO" sz="1000" dirty="0">
                <a:solidFill>
                  <a:srgbClr val="0181C6"/>
                </a:solidFill>
                <a:latin typeface="Geogrotesque Rg" panose="02000000000000000000" pitchFamily="2" charset="77"/>
              </a:rPr>
              <a:t>Langtidsplan for Nordstrand IF 2024-2027</a:t>
            </a:r>
          </a:p>
        </p:txBody>
      </p:sp>
      <p:sp>
        <p:nvSpPr>
          <p:cNvPr id="9" name="TekstSylinder 8">
            <a:extLst>
              <a:ext uri="{FF2B5EF4-FFF2-40B4-BE49-F238E27FC236}">
                <a16:creationId xmlns:a16="http://schemas.microsoft.com/office/drawing/2014/main" id="{928C5033-8933-1199-FF00-45CB7C451155}"/>
              </a:ext>
            </a:extLst>
          </p:cNvPr>
          <p:cNvSpPr txBox="1"/>
          <p:nvPr/>
        </p:nvSpPr>
        <p:spPr>
          <a:xfrm>
            <a:off x="7480434" y="6466896"/>
            <a:ext cx="2001711" cy="246221"/>
          </a:xfrm>
          <a:prstGeom prst="rect">
            <a:avLst/>
          </a:prstGeom>
          <a:noFill/>
        </p:spPr>
        <p:txBody>
          <a:bodyPr wrap="square" rtlCol="0">
            <a:spAutoFit/>
          </a:bodyPr>
          <a:lstStyle/>
          <a:p>
            <a:pPr algn="r"/>
            <a:r>
              <a:rPr lang="nb-NO" sz="1000" dirty="0">
                <a:solidFill>
                  <a:srgbClr val="0181C6"/>
                </a:solidFill>
                <a:latin typeface="Geogrotesque Rg" panose="02000000000000000000" pitchFamily="2" charset="77"/>
              </a:rPr>
              <a:t>Side 3</a:t>
            </a:r>
          </a:p>
        </p:txBody>
      </p:sp>
    </p:spTree>
    <p:extLst>
      <p:ext uri="{BB962C8B-B14F-4D97-AF65-F5344CB8AC3E}">
        <p14:creationId xmlns:p14="http://schemas.microsoft.com/office/powerpoint/2010/main" val="101316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41C23-9293-9982-E1CC-2DF658352F0C}"/>
            </a:ext>
          </a:extLst>
        </p:cNvPr>
        <p:cNvGrpSpPr/>
        <p:nvPr/>
      </p:nvGrpSpPr>
      <p:grpSpPr>
        <a:xfrm>
          <a:off x="0" y="0"/>
          <a:ext cx="0" cy="0"/>
          <a:chOff x="0" y="0"/>
          <a:chExt cx="0" cy="0"/>
        </a:xfrm>
      </p:grpSpPr>
      <p:sp>
        <p:nvSpPr>
          <p:cNvPr id="7" name="TekstSylinder 6">
            <a:extLst>
              <a:ext uri="{FF2B5EF4-FFF2-40B4-BE49-F238E27FC236}">
                <a16:creationId xmlns:a16="http://schemas.microsoft.com/office/drawing/2014/main" id="{CBB3078D-CA4D-6420-B8A9-6DB64650BC57}"/>
              </a:ext>
            </a:extLst>
          </p:cNvPr>
          <p:cNvSpPr txBox="1">
            <a:spLocks/>
          </p:cNvSpPr>
          <p:nvPr/>
        </p:nvSpPr>
        <p:spPr>
          <a:xfrm>
            <a:off x="3571777" y="2572336"/>
            <a:ext cx="5783493" cy="3195060"/>
          </a:xfrm>
          <a:prstGeom prst="rect">
            <a:avLst/>
          </a:prstGeom>
          <a:solidFill>
            <a:srgbClr val="0181C6"/>
          </a:solidFill>
        </p:spPr>
        <p:txBody>
          <a:bodyPr wrap="square" lIns="180000" tIns="180000" rIns="180000" bIns="180000" numCol="1" spcCol="216000" rtlCol="0" anchor="t">
            <a:spAutoFit/>
          </a:bodyPr>
          <a:lstStyle/>
          <a:p>
            <a:r>
              <a:rPr lang="nb-NO" sz="1600" dirty="0">
                <a:solidFill>
                  <a:schemeClr val="bg1"/>
                </a:solidFill>
                <a:latin typeface="Geogrotesque Rg"/>
              </a:rPr>
              <a:t>NORDSTRAND IF VIL...</a:t>
            </a:r>
            <a:endParaRPr lang="nb-NO" sz="1000" dirty="0">
              <a:solidFill>
                <a:schemeClr val="bg1"/>
              </a:solidFill>
              <a:latin typeface="Geogrotesque Rg"/>
            </a:endParaRPr>
          </a:p>
          <a:p>
            <a:endParaRPr lang="nb-NO" sz="1200" b="1" dirty="0">
              <a:solidFill>
                <a:schemeClr val="bg1"/>
              </a:solidFill>
              <a:latin typeface="Geogrotesque Rg"/>
            </a:endParaRPr>
          </a:p>
          <a:p>
            <a:r>
              <a:rPr lang="nb-NO" sz="1200" b="1" dirty="0">
                <a:solidFill>
                  <a:schemeClr val="bg1"/>
                </a:solidFill>
                <a:latin typeface="Geogrotesque Rg"/>
              </a:rPr>
              <a:t>Mål 4 </a:t>
            </a:r>
          </a:p>
          <a:p>
            <a:r>
              <a:rPr lang="nb-NO" sz="1200" dirty="0">
                <a:solidFill>
                  <a:schemeClr val="bg1"/>
                </a:solidFill>
                <a:latin typeface="Geogrotesque Rg"/>
              </a:rPr>
              <a:t>Innføre «Niffen-modellen», som tydeliggjør forventinger på hva slags klubb Nordstrand NIF er. Medlemmene og foresatte skal vite hva de kan forvente av klubben og hva klubben forventer av medlemmene og foresatte.</a:t>
            </a:r>
          </a:p>
          <a:p>
            <a:endParaRPr lang="nb-NO" sz="1200" dirty="0">
              <a:solidFill>
                <a:schemeClr val="bg1"/>
              </a:solidFill>
              <a:latin typeface="Geogrotesque Rg"/>
            </a:endParaRPr>
          </a:p>
          <a:p>
            <a:r>
              <a:rPr lang="nb-NO" sz="1200" b="1" dirty="0">
                <a:solidFill>
                  <a:schemeClr val="bg1"/>
                </a:solidFill>
                <a:latin typeface="Geogrotesque Rg"/>
              </a:rPr>
              <a:t>Mål 5</a:t>
            </a:r>
          </a:p>
          <a:p>
            <a:r>
              <a:rPr lang="nb-NO" sz="1200" dirty="0">
                <a:solidFill>
                  <a:schemeClr val="bg1"/>
                </a:solidFill>
                <a:latin typeface="Geogrotesque Rg"/>
              </a:rPr>
              <a:t>Sikre at vi til enhver tid har et tilstrekkelig antall frivillige i klubben. NIF skal verdsette alle som stiller opp frivillig for klubben, og det skal være lett å engasjere seg. </a:t>
            </a:r>
          </a:p>
          <a:p>
            <a:endParaRPr lang="nb-NO" sz="1200" dirty="0">
              <a:solidFill>
                <a:schemeClr val="bg1"/>
              </a:solidFill>
              <a:latin typeface="Geogrotesque Rg"/>
            </a:endParaRPr>
          </a:p>
          <a:p>
            <a:r>
              <a:rPr lang="nb-NO" sz="1200" b="1" dirty="0">
                <a:solidFill>
                  <a:schemeClr val="bg1"/>
                </a:solidFill>
                <a:latin typeface="Geogrotesque Rg"/>
              </a:rPr>
              <a:t>Mål 6</a:t>
            </a:r>
          </a:p>
          <a:p>
            <a:r>
              <a:rPr lang="nb-NO" sz="1200" dirty="0">
                <a:solidFill>
                  <a:schemeClr val="bg1"/>
                </a:solidFill>
                <a:latin typeface="Geogrotesque Rg"/>
              </a:rPr>
              <a:t>Skape forutsigbarhet og effektivitet rundt arrangementer og aktiviteter. Lage </a:t>
            </a:r>
            <a:r>
              <a:rPr lang="nb-NO" sz="1200" dirty="0" err="1">
                <a:solidFill>
                  <a:schemeClr val="bg1"/>
                </a:solidFill>
                <a:latin typeface="Geogrotesque Rg"/>
              </a:rPr>
              <a:t>årshjul</a:t>
            </a:r>
            <a:r>
              <a:rPr lang="nb-NO" sz="1200" dirty="0">
                <a:solidFill>
                  <a:schemeClr val="bg1"/>
                </a:solidFill>
                <a:latin typeface="Geogrotesque Rg"/>
              </a:rPr>
              <a:t>, som i større grad utnytter den kunnskapen og kompetansen som er opparbeidet i klubben.</a:t>
            </a:r>
          </a:p>
        </p:txBody>
      </p:sp>
      <p:sp>
        <p:nvSpPr>
          <p:cNvPr id="2" name="TekstSylinder 1">
            <a:extLst>
              <a:ext uri="{FF2B5EF4-FFF2-40B4-BE49-F238E27FC236}">
                <a16:creationId xmlns:a16="http://schemas.microsoft.com/office/drawing/2014/main" id="{E7F6B5EC-9266-CC3E-E0C7-3BCA8799BDFE}"/>
              </a:ext>
            </a:extLst>
          </p:cNvPr>
          <p:cNvSpPr txBox="1">
            <a:spLocks/>
          </p:cNvSpPr>
          <p:nvPr/>
        </p:nvSpPr>
        <p:spPr>
          <a:xfrm>
            <a:off x="449712" y="1090604"/>
            <a:ext cx="2822435" cy="5478423"/>
          </a:xfrm>
          <a:prstGeom prst="rect">
            <a:avLst/>
          </a:prstGeom>
          <a:noFill/>
        </p:spPr>
        <p:txBody>
          <a:bodyPr wrap="square" lIns="91440" tIns="45720" rIns="91440" bIns="45720" numCol="1" spcCol="216000" rtlCol="0" anchor="t">
            <a:spAutoFit/>
          </a:bodyPr>
          <a:lstStyle/>
          <a:p>
            <a:pPr algn="just"/>
            <a:r>
              <a:rPr lang="nb-NO" sz="1000" dirty="0">
                <a:latin typeface="Geogrotesque Rg"/>
              </a:rPr>
              <a:t>Gode og varierte idrettstilbud av høy kvalitet til barn og ungdom fra før skolealder og ut videregående skole utgjør kjernevirksomheten i klubben. Disse aktivitetene er avgjørende for å opprettholde en stabil medlemsmasse i årene fremover. Foreningen skal også ha et bra tilbud til voksne som ønsker å drive idrett.</a:t>
            </a:r>
          </a:p>
          <a:p>
            <a:pPr algn="just"/>
            <a:endParaRPr lang="nb-NO" sz="1000" dirty="0">
              <a:latin typeface="Geogrotesque Rg"/>
            </a:endParaRPr>
          </a:p>
          <a:p>
            <a:pPr algn="just"/>
            <a:r>
              <a:rPr lang="nb-NO" sz="1000" dirty="0">
                <a:latin typeface="Geogrotesque Rg"/>
              </a:rPr>
              <a:t>De siste årenes medlemsvekst har ført til mye mer aktivitet, men har også bidratt til økt press på våre felles ressurser og til større kompleksitet i organisasjonen. Kombinert med økende forventninger fra medlemmene og foresatte knyttet til profesjonalitet, tilpasning og kvalitet i tilbudet, stiller det store krav til innholdet i idrettsforeningens tilbud og hvordan vi på best mulig måte kan organisere aktivitetene i årene som kommer. </a:t>
            </a:r>
          </a:p>
          <a:p>
            <a:pPr algn="just"/>
            <a:endParaRPr lang="nb-NO" sz="1000" dirty="0">
              <a:latin typeface="Geogrotesque Rg"/>
            </a:endParaRPr>
          </a:p>
          <a:p>
            <a:pPr algn="just"/>
            <a:r>
              <a:rPr lang="nb-NO" sz="1000" dirty="0">
                <a:latin typeface="Geogrotesque Rg"/>
              </a:rPr>
              <a:t>Med flere medlemmer og økende forventninger, er det enda viktigere enn tidligere å skape forutsigbarhet og felles forståelse for hvilket aktivitetstilbud medlemmene kan forvente fra klubben, og hva klubben forventer fra medlemmene og foresatte. </a:t>
            </a:r>
          </a:p>
          <a:p>
            <a:pPr algn="just"/>
            <a:endParaRPr lang="nb-NO" sz="1000" dirty="0">
              <a:latin typeface="Geogrotesque Rg"/>
            </a:endParaRPr>
          </a:p>
          <a:p>
            <a:pPr algn="just"/>
            <a:r>
              <a:rPr lang="nb-NO" sz="1000" dirty="0">
                <a:latin typeface="Geogrotesque Rg"/>
              </a:rPr>
              <a:t>Frivilligheten skal fortsatt spille en avgjørende rolle. Alle medlemmer i Nordstrand IF er viktige ressurser for klubben. Vi skal legge til rette for at så mange som mulig bidrar og engasjerer seg i klubbens aktiviteter. Jo flere som bidrar, jo mer aktivitet kan vi skape sammen og jo flere opplever at de er en del av fellesskapet klubben skal være. </a:t>
            </a:r>
          </a:p>
          <a:p>
            <a:pPr algn="just"/>
            <a:endParaRPr lang="nb-NO" sz="1000" dirty="0">
              <a:latin typeface="Geogrotesque Rg"/>
            </a:endParaRPr>
          </a:p>
          <a:p>
            <a:pPr algn="just"/>
            <a:endParaRPr lang="nb-NO" sz="1000" dirty="0">
              <a:latin typeface="Geogrotesque Rg"/>
            </a:endParaRPr>
          </a:p>
        </p:txBody>
      </p:sp>
      <p:sp>
        <p:nvSpPr>
          <p:cNvPr id="6" name="TekstSylinder 5">
            <a:extLst>
              <a:ext uri="{FF2B5EF4-FFF2-40B4-BE49-F238E27FC236}">
                <a16:creationId xmlns:a16="http://schemas.microsoft.com/office/drawing/2014/main" id="{78ADB608-47AF-3D9B-F1F1-BEEC63E489D4}"/>
              </a:ext>
            </a:extLst>
          </p:cNvPr>
          <p:cNvSpPr txBox="1"/>
          <p:nvPr/>
        </p:nvSpPr>
        <p:spPr>
          <a:xfrm>
            <a:off x="449712" y="521776"/>
            <a:ext cx="8797158" cy="400110"/>
          </a:xfrm>
          <a:prstGeom prst="rect">
            <a:avLst/>
          </a:prstGeom>
          <a:noFill/>
        </p:spPr>
        <p:txBody>
          <a:bodyPr wrap="square" rtlCol="0">
            <a:spAutoFit/>
          </a:bodyPr>
          <a:lstStyle/>
          <a:p>
            <a:r>
              <a:rPr lang="nb-NO" sz="2000" b="1" dirty="0">
                <a:solidFill>
                  <a:srgbClr val="007CB5"/>
                </a:solidFill>
                <a:latin typeface="Geogrotesque Rg" panose="02000000000000000000" pitchFamily="2" charset="77"/>
              </a:rPr>
              <a:t>2. FORUTSIGBART TILBUD OG TYDELIGE FORVENTNINGER </a:t>
            </a:r>
          </a:p>
        </p:txBody>
      </p:sp>
      <p:sp>
        <p:nvSpPr>
          <p:cNvPr id="4" name="TekstSylinder 3">
            <a:extLst>
              <a:ext uri="{FF2B5EF4-FFF2-40B4-BE49-F238E27FC236}">
                <a16:creationId xmlns:a16="http://schemas.microsoft.com/office/drawing/2014/main" id="{80A123F9-4226-E396-BCE2-11E5A935281F}"/>
              </a:ext>
            </a:extLst>
          </p:cNvPr>
          <p:cNvSpPr txBox="1">
            <a:spLocks/>
          </p:cNvSpPr>
          <p:nvPr/>
        </p:nvSpPr>
        <p:spPr>
          <a:xfrm>
            <a:off x="3537488" y="1090604"/>
            <a:ext cx="2822435" cy="1323439"/>
          </a:xfrm>
          <a:prstGeom prst="rect">
            <a:avLst/>
          </a:prstGeom>
          <a:noFill/>
        </p:spPr>
        <p:txBody>
          <a:bodyPr wrap="square" lIns="91440" tIns="45720" rIns="91440" bIns="45720" numCol="1" spcCol="216000" rtlCol="0" anchor="t">
            <a:spAutoFit/>
          </a:bodyPr>
          <a:lstStyle/>
          <a:p>
            <a:pPr algn="just"/>
            <a:r>
              <a:rPr lang="nb-NO" sz="1000" dirty="0">
                <a:latin typeface="Geogrotesque Rg"/>
              </a:rPr>
              <a:t>Samtidig er kravene til et stort idrettslag som Nordstrand IF for store til at frivilligheten kan løse alle oppgaver. For å få til et godt samspill mellom frivillige og administrative ressurser, vil forutsigbarhet og avklarte forventninger være et nøkkelord på alle områder og nivåer. </a:t>
            </a:r>
          </a:p>
          <a:p>
            <a:pPr algn="just"/>
            <a:endParaRPr lang="nb-NO" sz="1000" dirty="0">
              <a:latin typeface="Geogrotesque Rg"/>
            </a:endParaRPr>
          </a:p>
          <a:p>
            <a:pPr algn="just"/>
            <a:endParaRPr lang="nb-NO" sz="1000" dirty="0">
              <a:latin typeface="Geogrotesque Rg"/>
            </a:endParaRPr>
          </a:p>
        </p:txBody>
      </p:sp>
      <p:sp>
        <p:nvSpPr>
          <p:cNvPr id="9" name="TekstSylinder 8">
            <a:extLst>
              <a:ext uri="{FF2B5EF4-FFF2-40B4-BE49-F238E27FC236}">
                <a16:creationId xmlns:a16="http://schemas.microsoft.com/office/drawing/2014/main" id="{BC3CCFAD-D07F-9E7B-91E5-E0AE37C20364}"/>
              </a:ext>
            </a:extLst>
          </p:cNvPr>
          <p:cNvSpPr txBox="1">
            <a:spLocks/>
          </p:cNvSpPr>
          <p:nvPr/>
        </p:nvSpPr>
        <p:spPr>
          <a:xfrm>
            <a:off x="6633853" y="1090604"/>
            <a:ext cx="2822435" cy="1323439"/>
          </a:xfrm>
          <a:prstGeom prst="rect">
            <a:avLst/>
          </a:prstGeom>
          <a:noFill/>
        </p:spPr>
        <p:txBody>
          <a:bodyPr wrap="square" lIns="91440" tIns="45720" rIns="91440" bIns="45720" numCol="1" spcCol="216000" rtlCol="0" anchor="t">
            <a:spAutoFit/>
          </a:bodyPr>
          <a:lstStyle/>
          <a:p>
            <a:pPr algn="just"/>
            <a:r>
              <a:rPr lang="nb-NO" sz="1000" dirty="0">
                <a:latin typeface="Geogrotesque Rg"/>
              </a:rPr>
              <a:t>I planperioden ønsker vi å løfte forutsigbarhet fram som et eget strategisk satsningsområde. Det betyr ikke at alt skal være planlagt til minste detalj, men at det i større grad enn til nå må gjøres mer eksplisitt hva slags idrettsforening Nordstrand IF er, hva som er innholdet i tilbudet vårt og hva som er ønsket praksis i vår klubb.</a:t>
            </a:r>
          </a:p>
          <a:p>
            <a:pPr algn="just"/>
            <a:endParaRPr lang="nb-NO" sz="1000" dirty="0">
              <a:latin typeface="Geogrotesque Rg"/>
            </a:endParaRPr>
          </a:p>
        </p:txBody>
      </p:sp>
      <p:sp>
        <p:nvSpPr>
          <p:cNvPr id="12" name="TekstSylinder 11">
            <a:extLst>
              <a:ext uri="{FF2B5EF4-FFF2-40B4-BE49-F238E27FC236}">
                <a16:creationId xmlns:a16="http://schemas.microsoft.com/office/drawing/2014/main" id="{BDA80E2C-0E45-0C13-B973-042FDB28647A}"/>
              </a:ext>
            </a:extLst>
          </p:cNvPr>
          <p:cNvSpPr txBox="1"/>
          <p:nvPr/>
        </p:nvSpPr>
        <p:spPr>
          <a:xfrm>
            <a:off x="449712" y="6466896"/>
            <a:ext cx="2940760" cy="246221"/>
          </a:xfrm>
          <a:prstGeom prst="rect">
            <a:avLst/>
          </a:prstGeom>
          <a:noFill/>
        </p:spPr>
        <p:txBody>
          <a:bodyPr wrap="square" rtlCol="0">
            <a:spAutoFit/>
          </a:bodyPr>
          <a:lstStyle/>
          <a:p>
            <a:r>
              <a:rPr lang="nb-NO" sz="1000" dirty="0">
                <a:solidFill>
                  <a:srgbClr val="0181C6"/>
                </a:solidFill>
                <a:latin typeface="Geogrotesque Rg" panose="02000000000000000000" pitchFamily="2" charset="77"/>
              </a:rPr>
              <a:t>Langtidsplan for Nordstrand IF 2024-2027</a:t>
            </a:r>
          </a:p>
        </p:txBody>
      </p:sp>
      <p:sp>
        <p:nvSpPr>
          <p:cNvPr id="13" name="TekstSylinder 12">
            <a:extLst>
              <a:ext uri="{FF2B5EF4-FFF2-40B4-BE49-F238E27FC236}">
                <a16:creationId xmlns:a16="http://schemas.microsoft.com/office/drawing/2014/main" id="{A24A46E8-2CB7-2422-30A0-DDEBB2945274}"/>
              </a:ext>
            </a:extLst>
          </p:cNvPr>
          <p:cNvSpPr txBox="1"/>
          <p:nvPr/>
        </p:nvSpPr>
        <p:spPr>
          <a:xfrm>
            <a:off x="7480434" y="6466896"/>
            <a:ext cx="2001711" cy="246221"/>
          </a:xfrm>
          <a:prstGeom prst="rect">
            <a:avLst/>
          </a:prstGeom>
          <a:noFill/>
        </p:spPr>
        <p:txBody>
          <a:bodyPr wrap="square" rtlCol="0">
            <a:spAutoFit/>
          </a:bodyPr>
          <a:lstStyle/>
          <a:p>
            <a:pPr algn="r"/>
            <a:r>
              <a:rPr lang="nb-NO" sz="1000" dirty="0">
                <a:solidFill>
                  <a:srgbClr val="0181C6"/>
                </a:solidFill>
                <a:latin typeface="Geogrotesque Rg" panose="02000000000000000000" pitchFamily="2" charset="77"/>
              </a:rPr>
              <a:t>Side 4</a:t>
            </a:r>
          </a:p>
        </p:txBody>
      </p:sp>
    </p:spTree>
    <p:extLst>
      <p:ext uri="{BB962C8B-B14F-4D97-AF65-F5344CB8AC3E}">
        <p14:creationId xmlns:p14="http://schemas.microsoft.com/office/powerpoint/2010/main" val="2164176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25B41-2209-4AB3-B050-7A52C0C34859}"/>
            </a:ext>
          </a:extLst>
        </p:cNvPr>
        <p:cNvGrpSpPr/>
        <p:nvPr/>
      </p:nvGrpSpPr>
      <p:grpSpPr>
        <a:xfrm>
          <a:off x="0" y="0"/>
          <a:ext cx="0" cy="0"/>
          <a:chOff x="0" y="0"/>
          <a:chExt cx="0" cy="0"/>
        </a:xfrm>
      </p:grpSpPr>
      <p:sp>
        <p:nvSpPr>
          <p:cNvPr id="2" name="TekstSylinder 1">
            <a:extLst>
              <a:ext uri="{FF2B5EF4-FFF2-40B4-BE49-F238E27FC236}">
                <a16:creationId xmlns:a16="http://schemas.microsoft.com/office/drawing/2014/main" id="{1073E669-21C1-0964-8FE6-FA7A40F3E8A2}"/>
              </a:ext>
            </a:extLst>
          </p:cNvPr>
          <p:cNvSpPr txBox="1">
            <a:spLocks/>
          </p:cNvSpPr>
          <p:nvPr/>
        </p:nvSpPr>
        <p:spPr>
          <a:xfrm>
            <a:off x="449712" y="1090604"/>
            <a:ext cx="2822435" cy="5324535"/>
          </a:xfrm>
          <a:prstGeom prst="rect">
            <a:avLst/>
          </a:prstGeom>
          <a:noFill/>
        </p:spPr>
        <p:txBody>
          <a:bodyPr wrap="square" lIns="91440" tIns="45720" rIns="91440" bIns="45720" numCol="1" spcCol="216000" rtlCol="0" anchor="t">
            <a:spAutoFit/>
          </a:bodyPr>
          <a:lstStyle/>
          <a:p>
            <a:pPr algn="just"/>
            <a:r>
              <a:rPr lang="nb-NO" sz="1000" dirty="0">
                <a:latin typeface="Geogrotesque Rg"/>
              </a:rPr>
              <a:t>Vi ønsker å etterleve klubbens visjon «Flest mulig, lengst mulig, best mulig» på alle de tre ambisjonene. Når vi lykkes med at flest mulig ønsker å bli med i klubben lengst mulig, legger vi også grunnlaget for at klubbens medlemmer skal kunne bli best mulig. Samtidig er det ikke til å komme utenom at disse tre ambisjonene kan komme i konflikt med hverandre, særlig når årgangene går over fra barneidretten til ungdomsidretten med større spesialisering og spissing i både trenings- og kampopplegget. Dette skjer ikke bare i Nordstrand Idrettsforening, men er en utvikling som følger av oppleggene som er lagt fra Norges Idrettsforbund. </a:t>
            </a:r>
          </a:p>
          <a:p>
            <a:pPr algn="just"/>
            <a:endParaRPr lang="nb-NO" sz="1000" dirty="0">
              <a:latin typeface="Geogrotesque Rg"/>
            </a:endParaRPr>
          </a:p>
          <a:p>
            <a:pPr algn="just"/>
            <a:r>
              <a:rPr lang="nb-NO" sz="1000" dirty="0">
                <a:latin typeface="Geogrotesque Rg"/>
              </a:rPr>
              <a:t>For å bygge god klubbkultur, og sørge for at ambisjonene flest mulig og lengst mulig lever videre også etter at lagene tar steget over i ungdomsidretten, er det viktig at vi har differensierte tilbud som oppleves som likeverdige. Vi ønsker å ha sportslig gode tilbud også til de som ikke spiller på de øverste nivåene. Vi ønsker i tillegg å tilby unge medlemmer som ikke lengre vil «satse» aktivt andre roller i klubben, som for eksempel dommere eller ungdomstrenere.  </a:t>
            </a:r>
          </a:p>
          <a:p>
            <a:pPr algn="just"/>
            <a:endParaRPr lang="nb-NO" sz="1000" dirty="0">
              <a:latin typeface="Geogrotesque Rg"/>
            </a:endParaRPr>
          </a:p>
          <a:p>
            <a:pPr algn="just"/>
            <a:r>
              <a:rPr lang="nb-NO" sz="1000" dirty="0">
                <a:latin typeface="Geogrotesque Rg"/>
              </a:rPr>
              <a:t>Grunnlaget for at utøverne kan oppnå å bli «best mulig» legges ved at vi skal ha en sportslig kvalitetskultur i alle grener og årganger. I grenen håndball har NIF tilhørt, og har lang tradisjon, for å være blant de beste klubbene i Norge. Klubben har en ambisjon om å tilhøre topp 20 klubbene i Norge innenfor håndball, for både menn og</a:t>
            </a:r>
          </a:p>
        </p:txBody>
      </p:sp>
      <p:sp>
        <p:nvSpPr>
          <p:cNvPr id="6" name="TekstSylinder 5">
            <a:extLst>
              <a:ext uri="{FF2B5EF4-FFF2-40B4-BE49-F238E27FC236}">
                <a16:creationId xmlns:a16="http://schemas.microsoft.com/office/drawing/2014/main" id="{7E5E7055-9976-B940-3B85-1FCF8E375721}"/>
              </a:ext>
            </a:extLst>
          </p:cNvPr>
          <p:cNvSpPr txBox="1"/>
          <p:nvPr/>
        </p:nvSpPr>
        <p:spPr>
          <a:xfrm>
            <a:off x="449712" y="521776"/>
            <a:ext cx="5969725" cy="400110"/>
          </a:xfrm>
          <a:prstGeom prst="rect">
            <a:avLst/>
          </a:prstGeom>
          <a:noFill/>
        </p:spPr>
        <p:txBody>
          <a:bodyPr wrap="square" rtlCol="0">
            <a:spAutoFit/>
          </a:bodyPr>
          <a:lstStyle/>
          <a:p>
            <a:r>
              <a:rPr lang="nb-NO" sz="2000" b="1" dirty="0">
                <a:solidFill>
                  <a:srgbClr val="007CB5"/>
                </a:solidFill>
                <a:latin typeface="Geogrotesque Rg" panose="02000000000000000000" pitchFamily="2" charset="77"/>
              </a:rPr>
              <a:t>3. STYRKET KLUBBKULTUR OG KVALITET</a:t>
            </a:r>
          </a:p>
        </p:txBody>
      </p:sp>
      <p:sp>
        <p:nvSpPr>
          <p:cNvPr id="4" name="TekstSylinder 3">
            <a:extLst>
              <a:ext uri="{FF2B5EF4-FFF2-40B4-BE49-F238E27FC236}">
                <a16:creationId xmlns:a16="http://schemas.microsoft.com/office/drawing/2014/main" id="{0A74C638-561D-6880-1668-8411C1F681D4}"/>
              </a:ext>
            </a:extLst>
          </p:cNvPr>
          <p:cNvSpPr txBox="1">
            <a:spLocks/>
          </p:cNvSpPr>
          <p:nvPr/>
        </p:nvSpPr>
        <p:spPr>
          <a:xfrm>
            <a:off x="3537488" y="1090604"/>
            <a:ext cx="2822435" cy="1785104"/>
          </a:xfrm>
          <a:prstGeom prst="rect">
            <a:avLst/>
          </a:prstGeom>
          <a:noFill/>
        </p:spPr>
        <p:txBody>
          <a:bodyPr wrap="square" lIns="91440" tIns="45720" rIns="91440" bIns="45720" numCol="1" spcCol="216000" rtlCol="0" anchor="t">
            <a:spAutoFit/>
          </a:bodyPr>
          <a:lstStyle/>
          <a:p>
            <a:pPr algn="just"/>
            <a:r>
              <a:rPr lang="nb-NO" sz="1000" dirty="0">
                <a:latin typeface="Geogrotesque Rg"/>
              </a:rPr>
              <a:t>kvinner. I fotball har vi en lengre vei å gå, men utviklingen har i de senere år gått rett vei, spesielt for herrer a-lag, og ambisjonen vår er å kunne ta et ytterligere steg opp i divisjonene for herrene, samt etablere et satsende seniorlag for kvinner. </a:t>
            </a:r>
          </a:p>
          <a:p>
            <a:pPr algn="just"/>
            <a:endParaRPr lang="nb-NO" sz="1000" dirty="0">
              <a:latin typeface="Geogrotesque Rg"/>
            </a:endParaRPr>
          </a:p>
          <a:p>
            <a:pPr algn="just"/>
            <a:r>
              <a:rPr lang="nb-NO" sz="1000" dirty="0">
                <a:latin typeface="Geogrotesque Rg"/>
              </a:rPr>
              <a:t>At klubben har lag som deltar på høyt nivå i de nasjonale seriene vet vi er en motivasjonsfaktor for mange barn og ungdom som liker å drive med idrett. Det kan bidra til at medlemmer velger å bli i klubben lengre samtidig som det kan bygge en</a:t>
            </a:r>
          </a:p>
        </p:txBody>
      </p:sp>
      <p:sp>
        <p:nvSpPr>
          <p:cNvPr id="9" name="TekstSylinder 8">
            <a:extLst>
              <a:ext uri="{FF2B5EF4-FFF2-40B4-BE49-F238E27FC236}">
                <a16:creationId xmlns:a16="http://schemas.microsoft.com/office/drawing/2014/main" id="{C96D6E31-530B-FFD3-F1E2-5F0E16737C13}"/>
              </a:ext>
            </a:extLst>
          </p:cNvPr>
          <p:cNvSpPr txBox="1">
            <a:spLocks/>
          </p:cNvSpPr>
          <p:nvPr/>
        </p:nvSpPr>
        <p:spPr>
          <a:xfrm>
            <a:off x="6633853" y="1090604"/>
            <a:ext cx="2822435" cy="1785104"/>
          </a:xfrm>
          <a:prstGeom prst="rect">
            <a:avLst/>
          </a:prstGeom>
          <a:noFill/>
        </p:spPr>
        <p:txBody>
          <a:bodyPr wrap="square" lIns="91440" tIns="45720" rIns="91440" bIns="45720" numCol="1" spcCol="216000" rtlCol="0" anchor="t">
            <a:spAutoFit/>
          </a:bodyPr>
          <a:lstStyle/>
          <a:p>
            <a:pPr algn="just"/>
            <a:r>
              <a:rPr lang="nb-NO" sz="1000" dirty="0">
                <a:latin typeface="Geogrotesque Rg"/>
              </a:rPr>
              <a:t>fellesskapskultur og stolthet. For å lykkes med denne kulturbyggingen er det flere ting som er viktig: Vi trenger flere felles møteplasser og mer samarbeid mellom «topplagene» våre og barne- og ungdomslagene. De eldre spillerne kan være viktige rollemodeller. De kan bidra med sin kunnskap og kompetanse til det beste for de yngre medlemmene, og samarbeid på tvers vil bygge stolthet og fellesskapskultur. Topplagene må ikke oppleves som en urimelig økonomisk belastning for resten av medlemsmassen. </a:t>
            </a:r>
          </a:p>
        </p:txBody>
      </p:sp>
      <p:sp>
        <p:nvSpPr>
          <p:cNvPr id="5" name="TekstSylinder 4">
            <a:extLst>
              <a:ext uri="{FF2B5EF4-FFF2-40B4-BE49-F238E27FC236}">
                <a16:creationId xmlns:a16="http://schemas.microsoft.com/office/drawing/2014/main" id="{C9CAB4F0-67D9-579F-A964-2040706306DD}"/>
              </a:ext>
            </a:extLst>
          </p:cNvPr>
          <p:cNvSpPr txBox="1">
            <a:spLocks/>
          </p:cNvSpPr>
          <p:nvPr/>
        </p:nvSpPr>
        <p:spPr>
          <a:xfrm>
            <a:off x="3537487" y="3075113"/>
            <a:ext cx="5783493" cy="3195060"/>
          </a:xfrm>
          <a:prstGeom prst="rect">
            <a:avLst/>
          </a:prstGeom>
          <a:solidFill>
            <a:srgbClr val="0181C6"/>
          </a:solidFill>
        </p:spPr>
        <p:txBody>
          <a:bodyPr wrap="square" lIns="180000" tIns="180000" rIns="180000" bIns="180000" numCol="1" spcCol="216000" rtlCol="0" anchor="t">
            <a:spAutoFit/>
          </a:bodyPr>
          <a:lstStyle/>
          <a:p>
            <a:r>
              <a:rPr lang="nb-NO" sz="1600" b="1" dirty="0">
                <a:solidFill>
                  <a:schemeClr val="bg1"/>
                </a:solidFill>
                <a:latin typeface="Geogrotesque Rg"/>
              </a:rPr>
              <a:t>NORDSTRAND IF VIL...</a:t>
            </a:r>
            <a:endParaRPr lang="nb-NO" sz="1000" b="1" dirty="0">
              <a:solidFill>
                <a:schemeClr val="bg1"/>
              </a:solidFill>
              <a:latin typeface="Geogrotesque Rg"/>
            </a:endParaRPr>
          </a:p>
          <a:p>
            <a:endParaRPr lang="nb-NO" sz="1200" b="1" dirty="0">
              <a:solidFill>
                <a:schemeClr val="bg1"/>
              </a:solidFill>
              <a:latin typeface="Geogrotesque Rg"/>
            </a:endParaRPr>
          </a:p>
          <a:p>
            <a:r>
              <a:rPr lang="nb-NO" sz="1200" b="1" dirty="0">
                <a:solidFill>
                  <a:schemeClr val="bg1"/>
                </a:solidFill>
                <a:latin typeface="Geogrotesque Rg"/>
              </a:rPr>
              <a:t>Mål 7 </a:t>
            </a:r>
          </a:p>
          <a:p>
            <a:r>
              <a:rPr lang="nb-NO" sz="1200" dirty="0">
                <a:solidFill>
                  <a:schemeClr val="bg1"/>
                </a:solidFill>
                <a:latin typeface="Geogrotesque Rg"/>
              </a:rPr>
              <a:t>Bygge et større VI og skape en felles forståelse for at «klubben» og etterlevelse av visjonen og verdiene våre er noe vi bygger i fellesskap. Øke antall møteplasser på tvers av klubben og årganger. </a:t>
            </a:r>
          </a:p>
          <a:p>
            <a:endParaRPr lang="nb-NO" sz="1200" dirty="0">
              <a:solidFill>
                <a:schemeClr val="bg1"/>
              </a:solidFill>
              <a:latin typeface="Geogrotesque Rg"/>
            </a:endParaRPr>
          </a:p>
          <a:p>
            <a:r>
              <a:rPr lang="nb-NO" sz="1200" dirty="0">
                <a:solidFill>
                  <a:schemeClr val="bg1"/>
                </a:solidFill>
                <a:latin typeface="Geogrotesque Rg"/>
              </a:rPr>
              <a:t>Mål 8</a:t>
            </a:r>
          </a:p>
          <a:p>
            <a:r>
              <a:rPr lang="nb-NO" sz="1200" dirty="0">
                <a:solidFill>
                  <a:schemeClr val="bg1"/>
                </a:solidFill>
                <a:latin typeface="Geogrotesque Rg"/>
              </a:rPr>
              <a:t>Sikre sportslig kvalitetskultur i alle grener og årsklasser, slik at medlemmene får mulighet til å utvikle seg sportslig og oppfylle sitt potensiale.</a:t>
            </a:r>
          </a:p>
          <a:p>
            <a:endParaRPr lang="nb-NO" sz="1200" dirty="0">
              <a:solidFill>
                <a:schemeClr val="bg1"/>
              </a:solidFill>
              <a:latin typeface="Geogrotesque Rg"/>
            </a:endParaRPr>
          </a:p>
          <a:p>
            <a:r>
              <a:rPr lang="nb-NO" sz="1200" dirty="0">
                <a:solidFill>
                  <a:schemeClr val="bg1"/>
                </a:solidFill>
                <a:latin typeface="Geogrotesque Rg"/>
              </a:rPr>
              <a:t>Mål 9</a:t>
            </a:r>
          </a:p>
          <a:p>
            <a:r>
              <a:rPr lang="nb-NO" sz="1200" dirty="0">
                <a:solidFill>
                  <a:schemeClr val="bg1"/>
                </a:solidFill>
                <a:latin typeface="Geogrotesque Rg"/>
              </a:rPr>
              <a:t>Prioritere arbeidet med ungt lederskap. Klubben skal ha et eget program som løfter frem ungdommer som ressurser og rollemodeller, som dommere, trenere, instruktører og andre roller. </a:t>
            </a:r>
          </a:p>
        </p:txBody>
      </p:sp>
      <p:sp>
        <p:nvSpPr>
          <p:cNvPr id="10" name="TekstSylinder 9">
            <a:extLst>
              <a:ext uri="{FF2B5EF4-FFF2-40B4-BE49-F238E27FC236}">
                <a16:creationId xmlns:a16="http://schemas.microsoft.com/office/drawing/2014/main" id="{4D019CB5-495F-9886-B8F6-4F0D440FE023}"/>
              </a:ext>
            </a:extLst>
          </p:cNvPr>
          <p:cNvSpPr txBox="1"/>
          <p:nvPr/>
        </p:nvSpPr>
        <p:spPr>
          <a:xfrm>
            <a:off x="449712" y="6466896"/>
            <a:ext cx="2940760" cy="246221"/>
          </a:xfrm>
          <a:prstGeom prst="rect">
            <a:avLst/>
          </a:prstGeom>
          <a:noFill/>
        </p:spPr>
        <p:txBody>
          <a:bodyPr wrap="square" rtlCol="0">
            <a:spAutoFit/>
          </a:bodyPr>
          <a:lstStyle/>
          <a:p>
            <a:r>
              <a:rPr lang="nb-NO" sz="1000" dirty="0">
                <a:solidFill>
                  <a:srgbClr val="0181C6"/>
                </a:solidFill>
                <a:latin typeface="Geogrotesque Rg" panose="02000000000000000000" pitchFamily="2" charset="77"/>
              </a:rPr>
              <a:t>Langtidsplan for Nordstrand IF 2024-2027</a:t>
            </a:r>
          </a:p>
        </p:txBody>
      </p:sp>
      <p:sp>
        <p:nvSpPr>
          <p:cNvPr id="11" name="TekstSylinder 10">
            <a:extLst>
              <a:ext uri="{FF2B5EF4-FFF2-40B4-BE49-F238E27FC236}">
                <a16:creationId xmlns:a16="http://schemas.microsoft.com/office/drawing/2014/main" id="{0C2FE9FE-789C-FA9A-6884-86CAA008B195}"/>
              </a:ext>
            </a:extLst>
          </p:cNvPr>
          <p:cNvSpPr txBox="1"/>
          <p:nvPr/>
        </p:nvSpPr>
        <p:spPr>
          <a:xfrm>
            <a:off x="7480434" y="6466896"/>
            <a:ext cx="2001711" cy="246221"/>
          </a:xfrm>
          <a:prstGeom prst="rect">
            <a:avLst/>
          </a:prstGeom>
          <a:noFill/>
        </p:spPr>
        <p:txBody>
          <a:bodyPr wrap="square" rtlCol="0">
            <a:spAutoFit/>
          </a:bodyPr>
          <a:lstStyle/>
          <a:p>
            <a:pPr algn="r"/>
            <a:r>
              <a:rPr lang="nb-NO" sz="1000" dirty="0">
                <a:solidFill>
                  <a:srgbClr val="0181C6"/>
                </a:solidFill>
                <a:latin typeface="Geogrotesque Rg" panose="02000000000000000000" pitchFamily="2" charset="77"/>
              </a:rPr>
              <a:t>Side 5</a:t>
            </a:r>
          </a:p>
        </p:txBody>
      </p:sp>
    </p:spTree>
    <p:extLst>
      <p:ext uri="{BB962C8B-B14F-4D97-AF65-F5344CB8AC3E}">
        <p14:creationId xmlns:p14="http://schemas.microsoft.com/office/powerpoint/2010/main" val="1371363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67226B-8256-2F36-34FD-153368E93581}"/>
            </a:ext>
          </a:extLst>
        </p:cNvPr>
        <p:cNvGrpSpPr/>
        <p:nvPr/>
      </p:nvGrpSpPr>
      <p:grpSpPr>
        <a:xfrm>
          <a:off x="0" y="0"/>
          <a:ext cx="0" cy="0"/>
          <a:chOff x="0" y="0"/>
          <a:chExt cx="0" cy="0"/>
        </a:xfrm>
      </p:grpSpPr>
      <p:sp>
        <p:nvSpPr>
          <p:cNvPr id="2" name="TekstSylinder 1">
            <a:extLst>
              <a:ext uri="{FF2B5EF4-FFF2-40B4-BE49-F238E27FC236}">
                <a16:creationId xmlns:a16="http://schemas.microsoft.com/office/drawing/2014/main" id="{0E4F20FE-7FCB-E07B-F56A-3F50A8FB1D05}"/>
              </a:ext>
            </a:extLst>
          </p:cNvPr>
          <p:cNvSpPr txBox="1">
            <a:spLocks/>
          </p:cNvSpPr>
          <p:nvPr/>
        </p:nvSpPr>
        <p:spPr>
          <a:xfrm>
            <a:off x="449712" y="1090604"/>
            <a:ext cx="2822435" cy="6093976"/>
          </a:xfrm>
          <a:prstGeom prst="rect">
            <a:avLst/>
          </a:prstGeom>
          <a:noFill/>
        </p:spPr>
        <p:txBody>
          <a:bodyPr wrap="square" lIns="91440" tIns="45720" rIns="91440" bIns="45720" numCol="1" spcCol="216000" rtlCol="0" anchor="t">
            <a:spAutoFit/>
          </a:bodyPr>
          <a:lstStyle/>
          <a:p>
            <a:pPr algn="just"/>
            <a:r>
              <a:rPr lang="nb-NO" sz="1000" dirty="0">
                <a:latin typeface="Geogrotesque Rg"/>
              </a:rPr>
              <a:t>Nordstrand IF skal være en klubb der alle har like muligheter for å delta. Klubben ønsker å speile mangfoldet i samfunnet, med mål om at alle i vårt nærmiljø skal kunne ta del i våre aktiviteter, uavhengig av fysiske forutsetninger, økonomi, religion, etnisitet, kultur og sosial bakgrunn.</a:t>
            </a:r>
          </a:p>
          <a:p>
            <a:pPr algn="just"/>
            <a:endParaRPr lang="nb-NO" sz="1000" dirty="0">
              <a:latin typeface="Geogrotesque Rg"/>
            </a:endParaRPr>
          </a:p>
          <a:p>
            <a:pPr algn="just"/>
            <a:r>
              <a:rPr lang="nb-NO" sz="1000" dirty="0">
                <a:latin typeface="Geogrotesque Rg"/>
              </a:rPr>
              <a:t>Nordstrand IF har siden 2003 tilbudt idrett for barn, ungdom og voksne med funksjons-nedsettelser. NIF ønsker å likestille paraidrett med annen idrett og mener at våre aktiviteter kan tilpasses alle uansett funksjon, ferdighetsnivå, alder og bosted. Vi tror at et mangfold av aktiviteter som også inkluderer aktiviteter med full integrering mellom våre medlemmer med nedsatt funksjonsevne og funksjonsfriske vil gi det beste tilbudet. Slik vi ser det, trenger personer med funksjonsnedsettelser å bli løftet frem som viktige bidragsytere i det norske samfunnet. Vi tror at starten på et slikt løft er økt synlighet og forståelse. Dette kan paraidretten i NIF bidra med. I årene som kommer bør det jobbes målrettet med å kommunisere paratilbudene våre og rekruttere nye utøvere, med spesielt fokus på barn og ungdom.</a:t>
            </a:r>
          </a:p>
          <a:p>
            <a:pPr algn="just"/>
            <a:endParaRPr lang="nb-NO" sz="1000" dirty="0">
              <a:latin typeface="Geogrotesque Rg"/>
            </a:endParaRPr>
          </a:p>
          <a:p>
            <a:pPr algn="just"/>
            <a:r>
              <a:rPr lang="nb-NO" sz="1000" dirty="0">
                <a:latin typeface="Geogrotesque Rg"/>
              </a:rPr>
              <a:t>Uansett om det er snakk om tradisjonell idrett eller paraidrett, er det flere faktorer som bidrar til å sikre varig deltakelse. Avgjørende er at utøverne opplever mestring, at treningen er tilpasset utøvernes ambisjonsnivå, at utøverne trener med jevnaldrende på samme nivå og at de har kompetente trenere som ser alle og kan tilpasse etter hver enkelt utøvers behov. Geografisk nærhet til der man bor og/eller mulighet på transport til treningssted er også viktig. </a:t>
            </a:r>
          </a:p>
          <a:p>
            <a:pPr algn="just"/>
            <a:endParaRPr lang="nb-NO" sz="1000" dirty="0">
              <a:latin typeface="Geogrotesque Rg"/>
            </a:endParaRPr>
          </a:p>
          <a:p>
            <a:pPr algn="just"/>
            <a:endParaRPr lang="nb-NO" sz="1000" dirty="0">
              <a:latin typeface="Geogrotesque Rg"/>
            </a:endParaRPr>
          </a:p>
        </p:txBody>
      </p:sp>
      <p:sp>
        <p:nvSpPr>
          <p:cNvPr id="6" name="TekstSylinder 5">
            <a:extLst>
              <a:ext uri="{FF2B5EF4-FFF2-40B4-BE49-F238E27FC236}">
                <a16:creationId xmlns:a16="http://schemas.microsoft.com/office/drawing/2014/main" id="{BBE8DE84-F40A-791C-60C8-D4D24F494597}"/>
              </a:ext>
            </a:extLst>
          </p:cNvPr>
          <p:cNvSpPr txBox="1"/>
          <p:nvPr/>
        </p:nvSpPr>
        <p:spPr>
          <a:xfrm>
            <a:off x="449712" y="521776"/>
            <a:ext cx="5969725" cy="400110"/>
          </a:xfrm>
          <a:prstGeom prst="rect">
            <a:avLst/>
          </a:prstGeom>
          <a:noFill/>
        </p:spPr>
        <p:txBody>
          <a:bodyPr wrap="square" rtlCol="0">
            <a:spAutoFit/>
          </a:bodyPr>
          <a:lstStyle/>
          <a:p>
            <a:r>
              <a:rPr lang="nb-NO" sz="2000" b="1" dirty="0">
                <a:solidFill>
                  <a:srgbClr val="007CB5"/>
                </a:solidFill>
                <a:latin typeface="Geogrotesque Rg" panose="02000000000000000000" pitchFamily="2" charset="77"/>
              </a:rPr>
              <a:t>4. LIKE MULIGHETER</a:t>
            </a:r>
          </a:p>
        </p:txBody>
      </p:sp>
      <p:sp>
        <p:nvSpPr>
          <p:cNvPr id="4" name="TekstSylinder 3">
            <a:extLst>
              <a:ext uri="{FF2B5EF4-FFF2-40B4-BE49-F238E27FC236}">
                <a16:creationId xmlns:a16="http://schemas.microsoft.com/office/drawing/2014/main" id="{5DDF1666-E440-FFB4-79F0-8407600EDBC2}"/>
              </a:ext>
            </a:extLst>
          </p:cNvPr>
          <p:cNvSpPr txBox="1">
            <a:spLocks/>
          </p:cNvSpPr>
          <p:nvPr/>
        </p:nvSpPr>
        <p:spPr>
          <a:xfrm>
            <a:off x="3537488" y="1090604"/>
            <a:ext cx="2822435" cy="707886"/>
          </a:xfrm>
          <a:prstGeom prst="rect">
            <a:avLst/>
          </a:prstGeom>
          <a:noFill/>
        </p:spPr>
        <p:txBody>
          <a:bodyPr wrap="square" lIns="91440" tIns="45720" rIns="91440" bIns="45720" numCol="1" spcCol="216000" rtlCol="0" anchor="t">
            <a:spAutoFit/>
          </a:bodyPr>
          <a:lstStyle/>
          <a:p>
            <a:pPr algn="just"/>
            <a:r>
              <a:rPr lang="nb-NO" sz="1000" dirty="0">
                <a:latin typeface="Geogrotesque Rg"/>
              </a:rPr>
              <a:t>NIF ønsker at økonomi ikke skal ikke være en barriere for at unge skal kunne delta i aktiviteter i Nordstrand IF. Klubben skal holde medlems- og treningsavgifter på et så lavt nivå som mulig. Vi er</a:t>
            </a:r>
          </a:p>
        </p:txBody>
      </p:sp>
      <p:sp>
        <p:nvSpPr>
          <p:cNvPr id="9" name="TekstSylinder 8">
            <a:extLst>
              <a:ext uri="{FF2B5EF4-FFF2-40B4-BE49-F238E27FC236}">
                <a16:creationId xmlns:a16="http://schemas.microsoft.com/office/drawing/2014/main" id="{ECD8295A-A49B-55F9-5B21-8249CE66C005}"/>
              </a:ext>
            </a:extLst>
          </p:cNvPr>
          <p:cNvSpPr txBox="1">
            <a:spLocks/>
          </p:cNvSpPr>
          <p:nvPr/>
        </p:nvSpPr>
        <p:spPr>
          <a:xfrm>
            <a:off x="6633853" y="1090604"/>
            <a:ext cx="2822435" cy="707886"/>
          </a:xfrm>
          <a:prstGeom prst="rect">
            <a:avLst/>
          </a:prstGeom>
          <a:noFill/>
        </p:spPr>
        <p:txBody>
          <a:bodyPr wrap="square" lIns="91440" tIns="45720" rIns="91440" bIns="45720" numCol="1" spcCol="216000" rtlCol="0" anchor="t">
            <a:spAutoFit/>
          </a:bodyPr>
          <a:lstStyle/>
          <a:p>
            <a:pPr algn="just"/>
            <a:r>
              <a:rPr lang="nb-NO" sz="1000" dirty="0">
                <a:latin typeface="Geogrotesque Rg"/>
              </a:rPr>
              <a:t>samtidig pliktige til å balansere inntekter og utgifter for å ha livets rett som en moderne idrettsorganisasjon som skal tilby varierte idrettsaktiviteter på ulike nivåer.</a:t>
            </a:r>
          </a:p>
        </p:txBody>
      </p:sp>
      <p:sp>
        <p:nvSpPr>
          <p:cNvPr id="5" name="TekstSylinder 4">
            <a:extLst>
              <a:ext uri="{FF2B5EF4-FFF2-40B4-BE49-F238E27FC236}">
                <a16:creationId xmlns:a16="http://schemas.microsoft.com/office/drawing/2014/main" id="{48B32646-419A-36B2-E622-6FC5C17CD2CB}"/>
              </a:ext>
            </a:extLst>
          </p:cNvPr>
          <p:cNvSpPr txBox="1">
            <a:spLocks/>
          </p:cNvSpPr>
          <p:nvPr/>
        </p:nvSpPr>
        <p:spPr>
          <a:xfrm>
            <a:off x="3537487" y="1952378"/>
            <a:ext cx="5783493" cy="4303056"/>
          </a:xfrm>
          <a:prstGeom prst="rect">
            <a:avLst/>
          </a:prstGeom>
          <a:solidFill>
            <a:srgbClr val="0181C6"/>
          </a:solidFill>
        </p:spPr>
        <p:txBody>
          <a:bodyPr wrap="square" lIns="180000" tIns="180000" rIns="180000" bIns="180000" numCol="1" spcCol="216000" rtlCol="0" anchor="t">
            <a:spAutoFit/>
          </a:bodyPr>
          <a:lstStyle/>
          <a:p>
            <a:r>
              <a:rPr lang="nb-NO" sz="1600" b="1" dirty="0">
                <a:solidFill>
                  <a:schemeClr val="bg1"/>
                </a:solidFill>
                <a:latin typeface="Geogrotesque Rg"/>
              </a:rPr>
              <a:t>NORDSTRAND IF VIL...</a:t>
            </a:r>
            <a:endParaRPr lang="nb-NO" sz="1000" b="1" dirty="0">
              <a:solidFill>
                <a:schemeClr val="bg1"/>
              </a:solidFill>
              <a:latin typeface="Geogrotesque Rg"/>
            </a:endParaRPr>
          </a:p>
          <a:p>
            <a:endParaRPr lang="nb-NO" sz="1200" b="1" dirty="0">
              <a:solidFill>
                <a:schemeClr val="bg1"/>
              </a:solidFill>
              <a:latin typeface="Geogrotesque Rg"/>
            </a:endParaRPr>
          </a:p>
          <a:p>
            <a:r>
              <a:rPr lang="nb-NO" sz="1200" b="1" dirty="0">
                <a:solidFill>
                  <a:schemeClr val="bg1"/>
                </a:solidFill>
                <a:latin typeface="Geogrotesque Rg"/>
              </a:rPr>
              <a:t>Mål 10 </a:t>
            </a:r>
          </a:p>
          <a:p>
            <a:r>
              <a:rPr lang="nb-NO" sz="1200" dirty="0">
                <a:solidFill>
                  <a:schemeClr val="bg1"/>
                </a:solidFill>
                <a:latin typeface="Geogrotesque Rg"/>
              </a:rPr>
              <a:t>At minst 60 % av barna i vårt nærmiljø (skolekretsene Munkerud, Nordstrand og Nordseter) skal delta på en eller flere aktiviteter i regi av Nordstrand IF. I starten av planperioden er dette 53 %. </a:t>
            </a:r>
          </a:p>
          <a:p>
            <a:endParaRPr lang="nb-NO" sz="1200" dirty="0">
              <a:solidFill>
                <a:schemeClr val="bg1"/>
              </a:solidFill>
              <a:latin typeface="Geogrotesque Rg"/>
            </a:endParaRPr>
          </a:p>
          <a:p>
            <a:r>
              <a:rPr lang="nb-NO" sz="1200" b="1" dirty="0">
                <a:solidFill>
                  <a:schemeClr val="bg1"/>
                </a:solidFill>
                <a:latin typeface="Geogrotesque Rg"/>
              </a:rPr>
              <a:t>Mål 11</a:t>
            </a:r>
          </a:p>
          <a:p>
            <a:r>
              <a:rPr lang="nb-NO" sz="1200" dirty="0">
                <a:solidFill>
                  <a:schemeClr val="bg1"/>
                </a:solidFill>
                <a:latin typeface="Geogrotesque Rg"/>
              </a:rPr>
              <a:t>At Nordstrand IF skal være en foregangsklubb innen paraidrett. Vi skal ha et mangfold av aktiviteter og tilbud som bringer medlemmer med nedsatt funksjonsevne og funksjonsfriske sammen. </a:t>
            </a:r>
          </a:p>
          <a:p>
            <a:endParaRPr lang="nb-NO" sz="1200" dirty="0">
              <a:solidFill>
                <a:schemeClr val="bg1"/>
              </a:solidFill>
              <a:latin typeface="Geogrotesque Rg"/>
            </a:endParaRPr>
          </a:p>
          <a:p>
            <a:r>
              <a:rPr lang="nb-NO" sz="1200" b="1" dirty="0">
                <a:solidFill>
                  <a:schemeClr val="bg1"/>
                </a:solidFill>
                <a:latin typeface="Geogrotesque Rg"/>
              </a:rPr>
              <a:t>Mål 12</a:t>
            </a:r>
          </a:p>
          <a:p>
            <a:r>
              <a:rPr lang="nb-NO" sz="1200" dirty="0">
                <a:solidFill>
                  <a:schemeClr val="bg1"/>
                </a:solidFill>
                <a:latin typeface="Geogrotesque Rg"/>
              </a:rPr>
              <a:t>At kostnadsnivået for deltakelse skal holdes på et ansvarlig nivå. Det skal utarbeides retningslinjer for kostnader knyttet til deltakelse på cuper, treningssamlinger, utstyr og andre kostnaddrivere. </a:t>
            </a:r>
          </a:p>
          <a:p>
            <a:endParaRPr lang="nb-NO" sz="1200" dirty="0">
              <a:solidFill>
                <a:schemeClr val="bg1"/>
              </a:solidFill>
              <a:latin typeface="Geogrotesque Rg"/>
            </a:endParaRPr>
          </a:p>
          <a:p>
            <a:r>
              <a:rPr lang="nb-NO" sz="1200" b="1" dirty="0">
                <a:solidFill>
                  <a:schemeClr val="bg1"/>
                </a:solidFill>
                <a:latin typeface="Geogrotesque Rg"/>
              </a:rPr>
              <a:t>Mål 13</a:t>
            </a:r>
          </a:p>
          <a:p>
            <a:r>
              <a:rPr lang="nb-NO" sz="1200" dirty="0">
                <a:solidFill>
                  <a:schemeClr val="bg1"/>
                </a:solidFill>
                <a:latin typeface="Geogrotesque Rg"/>
              </a:rPr>
              <a:t>Jobbe for å sikre rammevilkår som gjør at familier og unge med økonomiske utfordringer ikke blir hindret fra å delta på grunn av økonomi. Her er vi avhengige av bidrag fra Oslo idrettskrets og politisk støtte.   </a:t>
            </a:r>
          </a:p>
        </p:txBody>
      </p:sp>
      <p:sp>
        <p:nvSpPr>
          <p:cNvPr id="7" name="TekstSylinder 6">
            <a:extLst>
              <a:ext uri="{FF2B5EF4-FFF2-40B4-BE49-F238E27FC236}">
                <a16:creationId xmlns:a16="http://schemas.microsoft.com/office/drawing/2014/main" id="{FD55EA0B-7A03-8B8E-CB22-1E3708A143BB}"/>
              </a:ext>
            </a:extLst>
          </p:cNvPr>
          <p:cNvSpPr txBox="1"/>
          <p:nvPr/>
        </p:nvSpPr>
        <p:spPr>
          <a:xfrm>
            <a:off x="7480434" y="6466896"/>
            <a:ext cx="2001711" cy="246221"/>
          </a:xfrm>
          <a:prstGeom prst="rect">
            <a:avLst/>
          </a:prstGeom>
          <a:noFill/>
        </p:spPr>
        <p:txBody>
          <a:bodyPr wrap="square" rtlCol="0">
            <a:spAutoFit/>
          </a:bodyPr>
          <a:lstStyle/>
          <a:p>
            <a:pPr algn="r"/>
            <a:r>
              <a:rPr lang="nb-NO" sz="1000" dirty="0">
                <a:solidFill>
                  <a:srgbClr val="0181C6"/>
                </a:solidFill>
                <a:latin typeface="Geogrotesque Rg" panose="02000000000000000000" pitchFamily="2" charset="77"/>
              </a:rPr>
              <a:t>Side 6</a:t>
            </a:r>
          </a:p>
        </p:txBody>
      </p:sp>
    </p:spTree>
    <p:extLst>
      <p:ext uri="{BB962C8B-B14F-4D97-AF65-F5344CB8AC3E}">
        <p14:creationId xmlns:p14="http://schemas.microsoft.com/office/powerpoint/2010/main" val="182059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Bilde 25">
            <a:extLst>
              <a:ext uri="{FF2B5EF4-FFF2-40B4-BE49-F238E27FC236}">
                <a16:creationId xmlns:a16="http://schemas.microsoft.com/office/drawing/2014/main" id="{95B2812C-B4F6-748B-89B2-CF07ABA77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05" y="352881"/>
            <a:ext cx="3054514" cy="633812"/>
          </a:xfrm>
          <a:prstGeom prst="rect">
            <a:avLst/>
          </a:prstGeom>
        </p:spPr>
      </p:pic>
      <p:sp>
        <p:nvSpPr>
          <p:cNvPr id="2" name="TekstSylinder 1">
            <a:extLst>
              <a:ext uri="{FF2B5EF4-FFF2-40B4-BE49-F238E27FC236}">
                <a16:creationId xmlns:a16="http://schemas.microsoft.com/office/drawing/2014/main" id="{4C08624D-FB8C-F083-4726-609714427CD8}"/>
              </a:ext>
            </a:extLst>
          </p:cNvPr>
          <p:cNvSpPr txBox="1"/>
          <p:nvPr/>
        </p:nvSpPr>
        <p:spPr>
          <a:xfrm>
            <a:off x="4163426" y="256753"/>
            <a:ext cx="1988176" cy="830997"/>
          </a:xfrm>
          <a:prstGeom prst="rect">
            <a:avLst/>
          </a:prstGeom>
          <a:noFill/>
        </p:spPr>
        <p:txBody>
          <a:bodyPr wrap="square" rtlCol="0">
            <a:spAutoFit/>
          </a:bodyPr>
          <a:lstStyle/>
          <a:p>
            <a:r>
              <a:rPr lang="nb-NO" sz="4800" dirty="0">
                <a:solidFill>
                  <a:srgbClr val="0082C7"/>
                </a:solidFill>
                <a:latin typeface="Geogrotesque Rg" panose="02000000000000000000" pitchFamily="2" charset="77"/>
              </a:rPr>
              <a:t>2632</a:t>
            </a:r>
          </a:p>
        </p:txBody>
      </p:sp>
      <p:sp>
        <p:nvSpPr>
          <p:cNvPr id="3" name="Rektangel 2">
            <a:extLst>
              <a:ext uri="{FF2B5EF4-FFF2-40B4-BE49-F238E27FC236}">
                <a16:creationId xmlns:a16="http://schemas.microsoft.com/office/drawing/2014/main" id="{DAE7052C-3B05-56CB-965F-21064939EB90}"/>
              </a:ext>
            </a:extLst>
          </p:cNvPr>
          <p:cNvSpPr/>
          <p:nvPr/>
        </p:nvSpPr>
        <p:spPr>
          <a:xfrm>
            <a:off x="432885" y="1326057"/>
            <a:ext cx="3484650" cy="4474098"/>
          </a:xfrm>
          <a:prstGeom prst="rect">
            <a:avLst/>
          </a:prstGeom>
          <a:solidFill>
            <a:srgbClr val="07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12838" indent="-928688"/>
            <a:endParaRPr lang="nb-NO" sz="1200" b="1" dirty="0">
              <a:solidFill>
                <a:schemeClr val="bg1"/>
              </a:solidFill>
              <a:latin typeface="GEOGROTESQUE-SEMIBOLD" panose="02000000000000000000" pitchFamily="2" charset="77"/>
            </a:endParaRPr>
          </a:p>
          <a:p>
            <a:pPr marL="1112838" indent="-928688"/>
            <a:endParaRPr lang="nb-NO" sz="1200" dirty="0">
              <a:solidFill>
                <a:schemeClr val="bg1"/>
              </a:solidFill>
              <a:latin typeface="Geogrotesque Rg" panose="02000000000000000000" pitchFamily="2" charset="77"/>
            </a:endParaRPr>
          </a:p>
        </p:txBody>
      </p:sp>
      <p:pic>
        <p:nvPicPr>
          <p:cNvPr id="4" name="Google Shape;23;p16" descr="Forside-foreningen_bunn.jpg">
            <a:extLst>
              <a:ext uri="{FF2B5EF4-FFF2-40B4-BE49-F238E27FC236}">
                <a16:creationId xmlns:a16="http://schemas.microsoft.com/office/drawing/2014/main" id="{48C4E68E-5EE6-F6F8-EC38-D0C41CC73C69}"/>
              </a:ext>
            </a:extLst>
          </p:cNvPr>
          <p:cNvPicPr preferRelativeResize="0"/>
          <p:nvPr/>
        </p:nvPicPr>
        <p:blipFill rotWithShape="1">
          <a:blip r:embed="rId3">
            <a:alphaModFix/>
          </a:blip>
          <a:srcRect/>
          <a:stretch/>
        </p:blipFill>
        <p:spPr>
          <a:xfrm>
            <a:off x="413189" y="5850510"/>
            <a:ext cx="9022856" cy="817245"/>
          </a:xfrm>
          <a:prstGeom prst="rect">
            <a:avLst/>
          </a:prstGeom>
          <a:noFill/>
          <a:ln>
            <a:noFill/>
          </a:ln>
        </p:spPr>
      </p:pic>
      <p:pic>
        <p:nvPicPr>
          <p:cNvPr id="5" name="Google Shape;23;p16" descr="Forside-foreningen_bunn.jpg">
            <a:extLst>
              <a:ext uri="{FF2B5EF4-FFF2-40B4-BE49-F238E27FC236}">
                <a16:creationId xmlns:a16="http://schemas.microsoft.com/office/drawing/2014/main" id="{B4799772-58D1-6EAD-56CC-03D1431795E8}"/>
              </a:ext>
            </a:extLst>
          </p:cNvPr>
          <p:cNvPicPr preferRelativeResize="0"/>
          <p:nvPr/>
        </p:nvPicPr>
        <p:blipFill rotWithShape="1">
          <a:blip r:embed="rId3">
            <a:alphaModFix/>
          </a:blip>
          <a:srcRect l="-2984" r="25437"/>
          <a:stretch/>
        </p:blipFill>
        <p:spPr>
          <a:xfrm>
            <a:off x="138303" y="5850509"/>
            <a:ext cx="7077295" cy="817245"/>
          </a:xfrm>
          <a:prstGeom prst="rect">
            <a:avLst/>
          </a:prstGeom>
          <a:noFill/>
          <a:ln>
            <a:noFill/>
          </a:ln>
        </p:spPr>
      </p:pic>
      <p:sp>
        <p:nvSpPr>
          <p:cNvPr id="7" name="Rektangel 6">
            <a:extLst>
              <a:ext uri="{FF2B5EF4-FFF2-40B4-BE49-F238E27FC236}">
                <a16:creationId xmlns:a16="http://schemas.microsoft.com/office/drawing/2014/main" id="{D7DFFC8A-1053-8D00-3A53-84FCEB01CC85}"/>
              </a:ext>
            </a:extLst>
          </p:cNvPr>
          <p:cNvSpPr/>
          <p:nvPr/>
        </p:nvSpPr>
        <p:spPr>
          <a:xfrm>
            <a:off x="835869" y="6061207"/>
            <a:ext cx="3855158" cy="353943"/>
          </a:xfrm>
          <a:prstGeom prst="rect">
            <a:avLst/>
          </a:prstGeom>
        </p:spPr>
        <p:txBody>
          <a:bodyPr wrap="none">
            <a:spAutoFit/>
          </a:bodyPr>
          <a:lstStyle/>
          <a:p>
            <a:r>
              <a:rPr lang="nb-NO" sz="1700" dirty="0">
                <a:solidFill>
                  <a:schemeClr val="bg1"/>
                </a:solidFill>
                <a:latin typeface="GEOGROTESQUE-LIGHT" panose="02000000000000000000" pitchFamily="2" charset="77"/>
                <a:ea typeface="Calibri" panose="020F0502020204030204" pitchFamily="34" charset="0"/>
                <a:cs typeface="Times New Roman" panose="02020603050405020304" pitchFamily="18" charset="0"/>
              </a:rPr>
              <a:t>Respekt   –   Samhold   –   Engasjement  </a:t>
            </a:r>
          </a:p>
        </p:txBody>
      </p:sp>
      <p:graphicFrame>
        <p:nvGraphicFramePr>
          <p:cNvPr id="8" name="Diagram 7">
            <a:extLst>
              <a:ext uri="{FF2B5EF4-FFF2-40B4-BE49-F238E27FC236}">
                <a16:creationId xmlns:a16="http://schemas.microsoft.com/office/drawing/2014/main" id="{9242B6F5-EAB5-D665-659B-CA1054CD958A}"/>
              </a:ext>
            </a:extLst>
          </p:cNvPr>
          <p:cNvGraphicFramePr/>
          <p:nvPr>
            <p:extLst>
              <p:ext uri="{D42A27DB-BD31-4B8C-83A1-F6EECF244321}">
                <p14:modId xmlns:p14="http://schemas.microsoft.com/office/powerpoint/2010/main" val="907231087"/>
              </p:ext>
            </p:extLst>
          </p:nvPr>
        </p:nvGraphicFramePr>
        <p:xfrm>
          <a:off x="140245" y="1518550"/>
          <a:ext cx="4194688" cy="394702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kstSylinder 9">
            <a:extLst>
              <a:ext uri="{FF2B5EF4-FFF2-40B4-BE49-F238E27FC236}">
                <a16:creationId xmlns:a16="http://schemas.microsoft.com/office/drawing/2014/main" id="{091FBAFC-194E-26C3-E23C-9E5782C4ADAB}"/>
              </a:ext>
            </a:extLst>
          </p:cNvPr>
          <p:cNvSpPr txBox="1"/>
          <p:nvPr/>
        </p:nvSpPr>
        <p:spPr>
          <a:xfrm>
            <a:off x="695195" y="2334139"/>
            <a:ext cx="1902124" cy="600164"/>
          </a:xfrm>
          <a:prstGeom prst="rect">
            <a:avLst/>
          </a:prstGeom>
          <a:noFill/>
        </p:spPr>
        <p:txBody>
          <a:bodyPr wrap="square" rtlCol="0">
            <a:spAutoFit/>
          </a:bodyPr>
          <a:lstStyle/>
          <a:p>
            <a:r>
              <a:rPr lang="nb-NO" sz="1100" dirty="0">
                <a:solidFill>
                  <a:schemeClr val="bg1"/>
                </a:solidFill>
                <a:latin typeface="Geogrotesque Rg" panose="02000000000000000000" pitchFamily="2" charset="77"/>
              </a:rPr>
              <a:t>730 barn</a:t>
            </a:r>
          </a:p>
          <a:p>
            <a:r>
              <a:rPr lang="nb-NO" sz="1100" dirty="0">
                <a:solidFill>
                  <a:schemeClr val="bg1"/>
                </a:solidFill>
                <a:latin typeface="Geogrotesque Rg" panose="02000000000000000000" pitchFamily="2" charset="77"/>
              </a:rPr>
              <a:t>267 ungdom</a:t>
            </a:r>
          </a:p>
          <a:p>
            <a:r>
              <a:rPr lang="nb-NO" sz="1100" dirty="0">
                <a:solidFill>
                  <a:schemeClr val="bg1"/>
                </a:solidFill>
                <a:latin typeface="Geogrotesque Rg" panose="02000000000000000000" pitchFamily="2" charset="77"/>
              </a:rPr>
              <a:t>109 voksne</a:t>
            </a:r>
          </a:p>
        </p:txBody>
      </p:sp>
      <p:sp>
        <p:nvSpPr>
          <p:cNvPr id="11" name="TekstSylinder 10">
            <a:extLst>
              <a:ext uri="{FF2B5EF4-FFF2-40B4-BE49-F238E27FC236}">
                <a16:creationId xmlns:a16="http://schemas.microsoft.com/office/drawing/2014/main" id="{D59A1A5F-F6F1-2B90-11C7-E091DB0D4BE5}"/>
              </a:ext>
            </a:extLst>
          </p:cNvPr>
          <p:cNvSpPr txBox="1"/>
          <p:nvPr/>
        </p:nvSpPr>
        <p:spPr>
          <a:xfrm>
            <a:off x="2853092" y="2919497"/>
            <a:ext cx="1902124" cy="600164"/>
          </a:xfrm>
          <a:prstGeom prst="rect">
            <a:avLst/>
          </a:prstGeom>
          <a:noFill/>
        </p:spPr>
        <p:txBody>
          <a:bodyPr wrap="square" rtlCol="0">
            <a:spAutoFit/>
          </a:bodyPr>
          <a:lstStyle/>
          <a:p>
            <a:r>
              <a:rPr lang="nb-NO" sz="1100" dirty="0">
                <a:solidFill>
                  <a:schemeClr val="bg1"/>
                </a:solidFill>
                <a:latin typeface="Geogrotesque Rg" panose="02000000000000000000" pitchFamily="2" charset="77"/>
              </a:rPr>
              <a:t>429 barn</a:t>
            </a:r>
          </a:p>
          <a:p>
            <a:r>
              <a:rPr lang="nb-NO" sz="1100" dirty="0">
                <a:solidFill>
                  <a:schemeClr val="bg1"/>
                </a:solidFill>
                <a:latin typeface="Geogrotesque Rg" panose="02000000000000000000" pitchFamily="2" charset="77"/>
              </a:rPr>
              <a:t>277 ungdom</a:t>
            </a:r>
          </a:p>
          <a:p>
            <a:r>
              <a:rPr lang="nb-NO" sz="1100" dirty="0">
                <a:solidFill>
                  <a:schemeClr val="bg1"/>
                </a:solidFill>
                <a:latin typeface="Geogrotesque Rg" panose="02000000000000000000" pitchFamily="2" charset="77"/>
              </a:rPr>
              <a:t>48 voksne</a:t>
            </a:r>
          </a:p>
        </p:txBody>
      </p:sp>
      <p:sp>
        <p:nvSpPr>
          <p:cNvPr id="12" name="TekstSylinder 11">
            <a:extLst>
              <a:ext uri="{FF2B5EF4-FFF2-40B4-BE49-F238E27FC236}">
                <a16:creationId xmlns:a16="http://schemas.microsoft.com/office/drawing/2014/main" id="{92179453-9D35-4713-4CB4-CD635FA2C169}"/>
              </a:ext>
            </a:extLst>
          </p:cNvPr>
          <p:cNvSpPr txBox="1"/>
          <p:nvPr/>
        </p:nvSpPr>
        <p:spPr>
          <a:xfrm>
            <a:off x="2838366" y="1732241"/>
            <a:ext cx="1902124" cy="600164"/>
          </a:xfrm>
          <a:prstGeom prst="rect">
            <a:avLst/>
          </a:prstGeom>
          <a:noFill/>
        </p:spPr>
        <p:txBody>
          <a:bodyPr wrap="square" rtlCol="0">
            <a:spAutoFit/>
          </a:bodyPr>
          <a:lstStyle/>
          <a:p>
            <a:r>
              <a:rPr lang="nb-NO" sz="1100" dirty="0">
                <a:solidFill>
                  <a:schemeClr val="bg1"/>
                </a:solidFill>
                <a:latin typeface="Geogrotesque Rg" panose="02000000000000000000" pitchFamily="2" charset="77"/>
              </a:rPr>
              <a:t>20 barn</a:t>
            </a:r>
          </a:p>
          <a:p>
            <a:r>
              <a:rPr lang="nb-NO" sz="1100" dirty="0">
                <a:solidFill>
                  <a:schemeClr val="bg1"/>
                </a:solidFill>
                <a:latin typeface="Geogrotesque Rg" panose="02000000000000000000" pitchFamily="2" charset="77"/>
              </a:rPr>
              <a:t>21 ungdom</a:t>
            </a:r>
          </a:p>
          <a:p>
            <a:r>
              <a:rPr lang="nb-NO" sz="1100" dirty="0">
                <a:solidFill>
                  <a:schemeClr val="bg1"/>
                </a:solidFill>
                <a:latin typeface="Geogrotesque Rg" panose="02000000000000000000" pitchFamily="2" charset="77"/>
              </a:rPr>
              <a:t>82 voksne</a:t>
            </a:r>
          </a:p>
        </p:txBody>
      </p:sp>
      <p:sp>
        <p:nvSpPr>
          <p:cNvPr id="13" name="TekstSylinder 12">
            <a:extLst>
              <a:ext uri="{FF2B5EF4-FFF2-40B4-BE49-F238E27FC236}">
                <a16:creationId xmlns:a16="http://schemas.microsoft.com/office/drawing/2014/main" id="{01FDF7EA-0BAB-F064-0BEF-BC02457F9598}"/>
              </a:ext>
            </a:extLst>
          </p:cNvPr>
          <p:cNvSpPr txBox="1"/>
          <p:nvPr/>
        </p:nvSpPr>
        <p:spPr>
          <a:xfrm>
            <a:off x="2890235" y="4204284"/>
            <a:ext cx="1902124" cy="430887"/>
          </a:xfrm>
          <a:prstGeom prst="rect">
            <a:avLst/>
          </a:prstGeom>
          <a:noFill/>
        </p:spPr>
        <p:txBody>
          <a:bodyPr wrap="square" rtlCol="0">
            <a:spAutoFit/>
          </a:bodyPr>
          <a:lstStyle/>
          <a:p>
            <a:r>
              <a:rPr lang="nb-NO" sz="1100" dirty="0">
                <a:solidFill>
                  <a:schemeClr val="bg1"/>
                </a:solidFill>
                <a:latin typeface="Geogrotesque Rg" panose="02000000000000000000" pitchFamily="2" charset="77"/>
              </a:rPr>
              <a:t>7 barn</a:t>
            </a:r>
          </a:p>
          <a:p>
            <a:r>
              <a:rPr lang="nb-NO" sz="1100" dirty="0">
                <a:solidFill>
                  <a:schemeClr val="bg1"/>
                </a:solidFill>
                <a:latin typeface="Geogrotesque Rg" panose="02000000000000000000" pitchFamily="2" charset="77"/>
              </a:rPr>
              <a:t>35 voksne</a:t>
            </a:r>
          </a:p>
        </p:txBody>
      </p:sp>
      <p:sp>
        <p:nvSpPr>
          <p:cNvPr id="17" name="Rektangel 16">
            <a:extLst>
              <a:ext uri="{FF2B5EF4-FFF2-40B4-BE49-F238E27FC236}">
                <a16:creationId xmlns:a16="http://schemas.microsoft.com/office/drawing/2014/main" id="{1A9DA5BD-FD95-7143-B016-7A8AA6EE7584}"/>
              </a:ext>
            </a:extLst>
          </p:cNvPr>
          <p:cNvSpPr/>
          <p:nvPr/>
        </p:nvSpPr>
        <p:spPr>
          <a:xfrm>
            <a:off x="5579302" y="664647"/>
            <a:ext cx="1095172" cy="307777"/>
          </a:xfrm>
          <a:prstGeom prst="rect">
            <a:avLst/>
          </a:prstGeom>
        </p:spPr>
        <p:txBody>
          <a:bodyPr wrap="none">
            <a:spAutoFit/>
          </a:bodyPr>
          <a:lstStyle/>
          <a:p>
            <a:r>
              <a:rPr lang="nb-NO" sz="1400" dirty="0">
                <a:solidFill>
                  <a:srgbClr val="0082C7"/>
                </a:solidFill>
                <a:latin typeface="Geogrotesque Rg" panose="02000000000000000000" pitchFamily="2" charset="77"/>
              </a:rPr>
              <a:t>medlemmer</a:t>
            </a:r>
            <a:endParaRPr lang="nb-NO" sz="1400" dirty="0">
              <a:solidFill>
                <a:srgbClr val="0082C7"/>
              </a:solidFill>
            </a:endParaRPr>
          </a:p>
        </p:txBody>
      </p:sp>
      <p:sp>
        <p:nvSpPr>
          <p:cNvPr id="18" name="Rektangel 17">
            <a:extLst>
              <a:ext uri="{FF2B5EF4-FFF2-40B4-BE49-F238E27FC236}">
                <a16:creationId xmlns:a16="http://schemas.microsoft.com/office/drawing/2014/main" id="{A3317306-4A1E-F5DB-8B11-34A8F3F32550}"/>
              </a:ext>
            </a:extLst>
          </p:cNvPr>
          <p:cNvSpPr/>
          <p:nvPr/>
        </p:nvSpPr>
        <p:spPr>
          <a:xfrm>
            <a:off x="469161" y="1475914"/>
            <a:ext cx="1474053" cy="512655"/>
          </a:xfrm>
          <a:prstGeom prst="rect">
            <a:avLst/>
          </a:prstGeom>
          <a:solidFill>
            <a:srgbClr val="07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12838" indent="-928688"/>
            <a:endParaRPr lang="nb-NO" sz="1200" b="1" dirty="0">
              <a:solidFill>
                <a:schemeClr val="bg1"/>
              </a:solidFill>
              <a:latin typeface="GEOGROTESQUE-SEMIBOLD" panose="02000000000000000000" pitchFamily="2" charset="77"/>
            </a:endParaRPr>
          </a:p>
          <a:p>
            <a:pPr marL="1112838" indent="-928688"/>
            <a:r>
              <a:rPr lang="nb-NO" b="1" dirty="0">
                <a:solidFill>
                  <a:schemeClr val="bg1"/>
                </a:solidFill>
                <a:latin typeface="GEOGROTESQUE-SEMIBOLD" panose="02000000000000000000" pitchFamily="2" charset="77"/>
              </a:rPr>
              <a:t>Idrettene</a:t>
            </a:r>
          </a:p>
          <a:p>
            <a:pPr marL="1112838" indent="-928688"/>
            <a:endParaRPr lang="nb-NO" sz="1200" dirty="0">
              <a:solidFill>
                <a:schemeClr val="bg1"/>
              </a:solidFill>
              <a:latin typeface="Geogrotesque Rg" panose="02000000000000000000" pitchFamily="2" charset="77"/>
            </a:endParaRPr>
          </a:p>
        </p:txBody>
      </p:sp>
      <p:sp>
        <p:nvSpPr>
          <p:cNvPr id="20" name="Rektangel 19">
            <a:extLst>
              <a:ext uri="{FF2B5EF4-FFF2-40B4-BE49-F238E27FC236}">
                <a16:creationId xmlns:a16="http://schemas.microsoft.com/office/drawing/2014/main" id="{0805908B-B5AE-2D37-AF63-6ED8552F7113}"/>
              </a:ext>
            </a:extLst>
          </p:cNvPr>
          <p:cNvSpPr/>
          <p:nvPr/>
        </p:nvSpPr>
        <p:spPr>
          <a:xfrm>
            <a:off x="3991231" y="1334505"/>
            <a:ext cx="5444814" cy="4474098"/>
          </a:xfrm>
          <a:prstGeom prst="rect">
            <a:avLst/>
          </a:prstGeom>
          <a:solidFill>
            <a:srgbClr val="0082C7"/>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180000" rtlCol="0" anchor="ctr"/>
          <a:lstStyle/>
          <a:p>
            <a:pPr marL="177800" indent="6350">
              <a:spcAft>
                <a:spcPts val="400"/>
              </a:spcAft>
              <a:tabLst>
                <a:tab pos="1333500" algn="l"/>
                <a:tab pos="3238500" algn="l"/>
              </a:tabLst>
            </a:pPr>
            <a:r>
              <a:rPr lang="nb-NO" b="1" dirty="0">
                <a:solidFill>
                  <a:schemeClr val="bg1"/>
                </a:solidFill>
                <a:latin typeface="GEOGROTESQUE-SEMIBOLD" panose="02000000000000000000" pitchFamily="2" charset="77"/>
              </a:rPr>
              <a:t>Aktivitetene</a:t>
            </a:r>
          </a:p>
          <a:p>
            <a:pPr marL="177800" indent="6350">
              <a:tabLst>
                <a:tab pos="711200" algn="l"/>
                <a:tab pos="1460500" algn="l"/>
                <a:tab pos="3238500" algn="l"/>
              </a:tabLst>
            </a:pPr>
            <a:r>
              <a:rPr lang="nb-NO" sz="1100" dirty="0">
                <a:solidFill>
                  <a:schemeClr val="bg1"/>
                </a:solidFill>
                <a:latin typeface="Geogrotesque Rg" panose="02000000000000000000" pitchFamily="2" charset="77"/>
              </a:rPr>
              <a:t>Klubbens kjerneaktivitet er å tilby barn, ungdom og voksne et godt og utviklende tilbud, der idretten og det sosiale miljøet står i sentrum. Klubben involverer et stort antall frivillige, som bidrar rundt lagene, på cuper og arrangementer, i ressursgrupper og styrende organer på klubbnivå. </a:t>
            </a:r>
          </a:p>
          <a:p>
            <a:pPr marL="177800" indent="6350">
              <a:tabLst>
                <a:tab pos="711200" algn="l"/>
                <a:tab pos="1460500" algn="l"/>
                <a:tab pos="3238500" algn="l"/>
              </a:tabLst>
            </a:pPr>
            <a:endParaRPr lang="nb-NO" sz="1100" dirty="0">
              <a:solidFill>
                <a:schemeClr val="bg1"/>
              </a:solidFill>
              <a:latin typeface="Geogrotesque Rg" panose="02000000000000000000" pitchFamily="2" charset="77"/>
            </a:endParaRPr>
          </a:p>
          <a:p>
            <a:pPr marL="177800" indent="6350">
              <a:tabLst>
                <a:tab pos="711200" algn="l"/>
                <a:tab pos="1460500" algn="l"/>
                <a:tab pos="3238500" algn="l"/>
              </a:tabLst>
            </a:pPr>
            <a:r>
              <a:rPr lang="nb-NO" sz="1100" dirty="0">
                <a:solidFill>
                  <a:schemeClr val="bg1"/>
                </a:solidFill>
                <a:latin typeface="Geogrotesque Rg" panose="02000000000000000000" pitchFamily="2" charset="77"/>
              </a:rPr>
              <a:t>For barn i alderen 6-10 år, som ønsker å være fysisk aktive etter skolen, har klubben en idrettsfritidsordning – Niffo. Niffo har også et akademitilbud til barn i alderen 9-13 år, som ønsker ekstra ferdighetsutvikling i håndball og fotball. Klubben tilbyr ballidrett til 5- og 6-åringer, der målet er å skape en trygg og leken tilnærming til klubbens to ballidretter – håndball og fotball. </a:t>
            </a:r>
          </a:p>
          <a:p>
            <a:pPr marL="177800" indent="6350">
              <a:tabLst>
                <a:tab pos="711200" algn="l"/>
                <a:tab pos="1460500" algn="l"/>
                <a:tab pos="3238500" algn="l"/>
              </a:tabLst>
            </a:pPr>
            <a:endParaRPr lang="nb-NO" sz="1100" dirty="0">
              <a:solidFill>
                <a:schemeClr val="bg1"/>
              </a:solidFill>
              <a:latin typeface="Geogrotesque Rg" panose="02000000000000000000" pitchFamily="2" charset="77"/>
            </a:endParaRPr>
          </a:p>
          <a:p>
            <a:pPr marL="177800" indent="6350">
              <a:tabLst>
                <a:tab pos="711200" algn="l"/>
                <a:tab pos="1460500" algn="l"/>
                <a:tab pos="3238500" algn="l"/>
              </a:tabLst>
            </a:pPr>
            <a:r>
              <a:rPr lang="nb-NO" sz="1100" dirty="0">
                <a:solidFill>
                  <a:schemeClr val="bg1"/>
                </a:solidFill>
                <a:latin typeface="Geogrotesque Rg" panose="02000000000000000000" pitchFamily="2" charset="77"/>
              </a:rPr>
              <a:t>I skoleferiene arrangeres Camp Nordstrand – et tilbud til barn og unge i bydelen som ønsker å være fysisk aktive mens skolene er stengt. </a:t>
            </a:r>
          </a:p>
          <a:p>
            <a:pPr marL="177800" indent="6350">
              <a:tabLst>
                <a:tab pos="711200" algn="l"/>
                <a:tab pos="1460500" algn="l"/>
                <a:tab pos="3238500" algn="l"/>
              </a:tabLst>
            </a:pPr>
            <a:endParaRPr lang="nb-NO" sz="1100" dirty="0">
              <a:solidFill>
                <a:schemeClr val="bg1"/>
              </a:solidFill>
              <a:latin typeface="Geogrotesque Rg" panose="02000000000000000000" pitchFamily="2" charset="77"/>
            </a:endParaRPr>
          </a:p>
          <a:p>
            <a:pPr marL="177800" indent="6350">
              <a:tabLst>
                <a:tab pos="711200" algn="l"/>
                <a:tab pos="1460500" algn="l"/>
                <a:tab pos="3238500" algn="l"/>
              </a:tabLst>
            </a:pPr>
            <a:r>
              <a:rPr lang="nb-NO" sz="1100" dirty="0">
                <a:solidFill>
                  <a:schemeClr val="bg1"/>
                </a:solidFill>
                <a:latin typeface="Geogrotesque Rg" panose="02000000000000000000" pitchFamily="2" charset="77"/>
              </a:rPr>
              <a:t>De varierte tilbudene gjør at klubben hvert år ansetter et stort antall ungdom og unge voksne, som instruktører og trenere. Klubben driver aktivt med utvikling av unge dommere og trenere. </a:t>
            </a:r>
          </a:p>
          <a:p>
            <a:pPr marL="177800" indent="6350">
              <a:tabLst>
                <a:tab pos="711200" algn="l"/>
                <a:tab pos="1460500" algn="l"/>
                <a:tab pos="3238500" algn="l"/>
              </a:tabLst>
            </a:pPr>
            <a:endParaRPr lang="nb-NO" sz="1100" dirty="0">
              <a:solidFill>
                <a:schemeClr val="bg1"/>
              </a:solidFill>
              <a:latin typeface="Geogrotesque Rg" panose="02000000000000000000" pitchFamily="2" charset="77"/>
            </a:endParaRPr>
          </a:p>
          <a:p>
            <a:pPr marL="177800" indent="6350">
              <a:tabLst>
                <a:tab pos="711200" algn="l"/>
                <a:tab pos="1460500" algn="l"/>
                <a:tab pos="3238500" algn="l"/>
              </a:tabLst>
            </a:pPr>
            <a:r>
              <a:rPr lang="nb-NO" sz="1100" dirty="0">
                <a:solidFill>
                  <a:schemeClr val="bg1"/>
                </a:solidFill>
                <a:latin typeface="Geogrotesque Rg" panose="02000000000000000000" pitchFamily="2" charset="77"/>
              </a:rPr>
              <a:t>Klubbens administrasjon utgjør sju årsverk.</a:t>
            </a:r>
          </a:p>
          <a:p>
            <a:pPr marL="177800" indent="6350">
              <a:tabLst>
                <a:tab pos="711200" algn="l"/>
                <a:tab pos="1460500" algn="l"/>
                <a:tab pos="3238500" algn="l"/>
              </a:tabLst>
            </a:pPr>
            <a:endParaRPr lang="nb-NO" sz="1200" dirty="0">
              <a:solidFill>
                <a:schemeClr val="bg1"/>
              </a:solidFill>
              <a:latin typeface="Geogrotesque Rg" panose="02000000000000000000" pitchFamily="2" charset="77"/>
            </a:endParaRPr>
          </a:p>
        </p:txBody>
      </p:sp>
      <p:sp>
        <p:nvSpPr>
          <p:cNvPr id="24" name="Rektangel 23">
            <a:extLst>
              <a:ext uri="{FF2B5EF4-FFF2-40B4-BE49-F238E27FC236}">
                <a16:creationId xmlns:a16="http://schemas.microsoft.com/office/drawing/2014/main" id="{7686CAAD-A894-330A-A2B6-DE3221FFF860}"/>
              </a:ext>
            </a:extLst>
          </p:cNvPr>
          <p:cNvSpPr/>
          <p:nvPr/>
        </p:nvSpPr>
        <p:spPr>
          <a:xfrm rot="5400000">
            <a:off x="252362" y="6138150"/>
            <a:ext cx="688009" cy="200055"/>
          </a:xfrm>
          <a:prstGeom prst="rect">
            <a:avLst/>
          </a:prstGeom>
        </p:spPr>
        <p:txBody>
          <a:bodyPr wrap="none">
            <a:spAutoFit/>
          </a:bodyPr>
          <a:lstStyle/>
          <a:p>
            <a:r>
              <a:rPr lang="nb-NO" sz="700" dirty="0">
                <a:solidFill>
                  <a:schemeClr val="bg1"/>
                </a:solidFill>
                <a:latin typeface="GEOGROTESQUE-LIGHT" panose="02000000000000000000" pitchFamily="2" charset="77"/>
                <a:ea typeface="Calibri" panose="020F0502020204030204" pitchFamily="34" charset="0"/>
                <a:cs typeface="Times New Roman" panose="02020603050405020304" pitchFamily="18" charset="0"/>
              </a:rPr>
              <a:t>Februar 2024</a:t>
            </a:r>
            <a:endParaRPr lang="nb-NO" sz="1700" dirty="0">
              <a:solidFill>
                <a:schemeClr val="bg1"/>
              </a:solidFill>
              <a:latin typeface="GEOGROTESQUE-LIGHT" panose="02000000000000000000" pitchFamily="2" charset="77"/>
              <a:ea typeface="Calibri" panose="020F0502020204030204" pitchFamily="34" charset="0"/>
              <a:cs typeface="Times New Roman" panose="02020603050405020304" pitchFamily="18" charset="0"/>
            </a:endParaRPr>
          </a:p>
        </p:txBody>
      </p:sp>
      <p:sp>
        <p:nvSpPr>
          <p:cNvPr id="27" name="TekstSylinder 26">
            <a:extLst>
              <a:ext uri="{FF2B5EF4-FFF2-40B4-BE49-F238E27FC236}">
                <a16:creationId xmlns:a16="http://schemas.microsoft.com/office/drawing/2014/main" id="{66FAB1DC-3A66-F414-6B91-6E3EB9331096}"/>
              </a:ext>
            </a:extLst>
          </p:cNvPr>
          <p:cNvSpPr txBox="1"/>
          <p:nvPr/>
        </p:nvSpPr>
        <p:spPr>
          <a:xfrm>
            <a:off x="695195" y="4783222"/>
            <a:ext cx="1902124" cy="600164"/>
          </a:xfrm>
          <a:prstGeom prst="rect">
            <a:avLst/>
          </a:prstGeom>
          <a:noFill/>
        </p:spPr>
        <p:txBody>
          <a:bodyPr wrap="square" rtlCol="0">
            <a:spAutoFit/>
          </a:bodyPr>
          <a:lstStyle/>
          <a:p>
            <a:r>
              <a:rPr lang="nb-NO" sz="1100" dirty="0">
                <a:solidFill>
                  <a:schemeClr val="bg1"/>
                </a:solidFill>
                <a:latin typeface="Geogrotesque Rg" panose="02000000000000000000" pitchFamily="2" charset="77"/>
              </a:rPr>
              <a:t>16 barn</a:t>
            </a:r>
          </a:p>
          <a:p>
            <a:r>
              <a:rPr lang="nb-NO" sz="1100" dirty="0">
                <a:solidFill>
                  <a:schemeClr val="bg1"/>
                </a:solidFill>
                <a:latin typeface="Geogrotesque Rg" panose="02000000000000000000" pitchFamily="2" charset="77"/>
              </a:rPr>
              <a:t>8 ungdom</a:t>
            </a:r>
          </a:p>
          <a:p>
            <a:r>
              <a:rPr lang="nb-NO" sz="1100" dirty="0">
                <a:solidFill>
                  <a:schemeClr val="bg1"/>
                </a:solidFill>
                <a:latin typeface="Geogrotesque Rg" panose="02000000000000000000" pitchFamily="2" charset="77"/>
              </a:rPr>
              <a:t>41 voksne</a:t>
            </a:r>
          </a:p>
        </p:txBody>
      </p:sp>
      <p:sp>
        <p:nvSpPr>
          <p:cNvPr id="6" name="TekstSylinder 5">
            <a:extLst>
              <a:ext uri="{FF2B5EF4-FFF2-40B4-BE49-F238E27FC236}">
                <a16:creationId xmlns:a16="http://schemas.microsoft.com/office/drawing/2014/main" id="{2FA2E6F6-0DAC-22F2-8BB5-C43EEC5954B1}"/>
              </a:ext>
            </a:extLst>
          </p:cNvPr>
          <p:cNvSpPr txBox="1"/>
          <p:nvPr/>
        </p:nvSpPr>
        <p:spPr>
          <a:xfrm>
            <a:off x="695195" y="3580957"/>
            <a:ext cx="1902124" cy="430887"/>
          </a:xfrm>
          <a:prstGeom prst="rect">
            <a:avLst/>
          </a:prstGeom>
          <a:noFill/>
        </p:spPr>
        <p:txBody>
          <a:bodyPr wrap="square" rtlCol="0">
            <a:spAutoFit/>
          </a:bodyPr>
          <a:lstStyle/>
          <a:p>
            <a:r>
              <a:rPr lang="nb-NO" sz="1100" dirty="0">
                <a:solidFill>
                  <a:schemeClr val="bg1"/>
                </a:solidFill>
                <a:latin typeface="Geogrotesque Rg" panose="02000000000000000000" pitchFamily="2" charset="77"/>
              </a:rPr>
              <a:t>31 barn</a:t>
            </a:r>
          </a:p>
          <a:p>
            <a:r>
              <a:rPr lang="nb-NO" sz="1100" dirty="0">
                <a:solidFill>
                  <a:schemeClr val="bg1"/>
                </a:solidFill>
                <a:latin typeface="Geogrotesque Rg" panose="02000000000000000000" pitchFamily="2" charset="77"/>
              </a:rPr>
              <a:t>11 ungdom</a:t>
            </a:r>
          </a:p>
        </p:txBody>
      </p:sp>
    </p:spTree>
    <p:extLst>
      <p:ext uri="{BB962C8B-B14F-4D97-AF65-F5344CB8AC3E}">
        <p14:creationId xmlns:p14="http://schemas.microsoft.com/office/powerpoint/2010/main" val="562588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35163-60FF-E7F3-222C-849919A82826}"/>
            </a:ext>
          </a:extLst>
        </p:cNvPr>
        <p:cNvGrpSpPr/>
        <p:nvPr/>
      </p:nvGrpSpPr>
      <p:grpSpPr>
        <a:xfrm>
          <a:off x="0" y="0"/>
          <a:ext cx="0" cy="0"/>
          <a:chOff x="0" y="0"/>
          <a:chExt cx="0" cy="0"/>
        </a:xfrm>
      </p:grpSpPr>
      <p:sp>
        <p:nvSpPr>
          <p:cNvPr id="52" name="Rektangel 51">
            <a:extLst>
              <a:ext uri="{FF2B5EF4-FFF2-40B4-BE49-F238E27FC236}">
                <a16:creationId xmlns:a16="http://schemas.microsoft.com/office/drawing/2014/main" id="{7D2B0C9E-8598-AE9F-1FEA-3D2450CB59FF}"/>
              </a:ext>
            </a:extLst>
          </p:cNvPr>
          <p:cNvSpPr/>
          <p:nvPr/>
        </p:nvSpPr>
        <p:spPr>
          <a:xfrm>
            <a:off x="5286667" y="4069315"/>
            <a:ext cx="4137021" cy="1750719"/>
          </a:xfrm>
          <a:prstGeom prst="rect">
            <a:avLst/>
          </a:prstGeom>
          <a:solidFill>
            <a:srgbClr val="073555"/>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180000" rtlCol="0" anchor="ctr"/>
          <a:lstStyle/>
          <a:p>
            <a:pPr marL="1690688" indent="-1509713">
              <a:spcAft>
                <a:spcPts val="400"/>
              </a:spcAft>
            </a:pPr>
            <a:endParaRPr lang="nb-NO" sz="1150" dirty="0">
              <a:solidFill>
                <a:schemeClr val="bg1"/>
              </a:solidFill>
              <a:latin typeface="Geogrotesque Rg" panose="02000000000000000000" pitchFamily="2" charset="77"/>
            </a:endParaRPr>
          </a:p>
        </p:txBody>
      </p:sp>
      <p:pic>
        <p:nvPicPr>
          <p:cNvPr id="26" name="Bilde 25">
            <a:extLst>
              <a:ext uri="{FF2B5EF4-FFF2-40B4-BE49-F238E27FC236}">
                <a16:creationId xmlns:a16="http://schemas.microsoft.com/office/drawing/2014/main" id="{FE86BE00-641E-EC1F-E255-CBCE0A65C3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05" y="352881"/>
            <a:ext cx="3054514" cy="633812"/>
          </a:xfrm>
          <a:prstGeom prst="rect">
            <a:avLst/>
          </a:prstGeom>
        </p:spPr>
      </p:pic>
      <p:pic>
        <p:nvPicPr>
          <p:cNvPr id="4" name="Google Shape;23;p16" descr="Forside-foreningen_bunn.jpg">
            <a:extLst>
              <a:ext uri="{FF2B5EF4-FFF2-40B4-BE49-F238E27FC236}">
                <a16:creationId xmlns:a16="http://schemas.microsoft.com/office/drawing/2014/main" id="{EEA5341C-8491-3E47-2DA5-C876843E3AFA}"/>
              </a:ext>
            </a:extLst>
          </p:cNvPr>
          <p:cNvPicPr preferRelativeResize="0"/>
          <p:nvPr/>
        </p:nvPicPr>
        <p:blipFill rotWithShape="1">
          <a:blip r:embed="rId3">
            <a:alphaModFix/>
          </a:blip>
          <a:srcRect/>
          <a:stretch/>
        </p:blipFill>
        <p:spPr>
          <a:xfrm>
            <a:off x="413189" y="5850510"/>
            <a:ext cx="9022856" cy="817245"/>
          </a:xfrm>
          <a:prstGeom prst="rect">
            <a:avLst/>
          </a:prstGeom>
          <a:noFill/>
          <a:ln>
            <a:noFill/>
          </a:ln>
        </p:spPr>
      </p:pic>
      <p:pic>
        <p:nvPicPr>
          <p:cNvPr id="5" name="Google Shape;23;p16" descr="Forside-foreningen_bunn.jpg">
            <a:extLst>
              <a:ext uri="{FF2B5EF4-FFF2-40B4-BE49-F238E27FC236}">
                <a16:creationId xmlns:a16="http://schemas.microsoft.com/office/drawing/2014/main" id="{B71B6E1D-3F0D-6DEF-407F-C6F1EF8F928B}"/>
              </a:ext>
            </a:extLst>
          </p:cNvPr>
          <p:cNvPicPr preferRelativeResize="0"/>
          <p:nvPr/>
        </p:nvPicPr>
        <p:blipFill rotWithShape="1">
          <a:blip r:embed="rId3">
            <a:alphaModFix/>
          </a:blip>
          <a:srcRect l="-2984" r="25437"/>
          <a:stretch/>
        </p:blipFill>
        <p:spPr>
          <a:xfrm>
            <a:off x="138303" y="5850509"/>
            <a:ext cx="7077295" cy="817245"/>
          </a:xfrm>
          <a:prstGeom prst="rect">
            <a:avLst/>
          </a:prstGeom>
          <a:noFill/>
          <a:ln>
            <a:noFill/>
          </a:ln>
        </p:spPr>
      </p:pic>
      <p:sp>
        <p:nvSpPr>
          <p:cNvPr id="7" name="Rektangel 6">
            <a:extLst>
              <a:ext uri="{FF2B5EF4-FFF2-40B4-BE49-F238E27FC236}">
                <a16:creationId xmlns:a16="http://schemas.microsoft.com/office/drawing/2014/main" id="{2C8EEC0D-42A2-8CD5-ECA4-E0836B0B8FBE}"/>
              </a:ext>
            </a:extLst>
          </p:cNvPr>
          <p:cNvSpPr/>
          <p:nvPr/>
        </p:nvSpPr>
        <p:spPr>
          <a:xfrm>
            <a:off x="835869" y="6061207"/>
            <a:ext cx="1663982" cy="353943"/>
          </a:xfrm>
          <a:prstGeom prst="rect">
            <a:avLst/>
          </a:prstGeom>
        </p:spPr>
        <p:txBody>
          <a:bodyPr wrap="none">
            <a:spAutoFit/>
          </a:bodyPr>
          <a:lstStyle/>
          <a:p>
            <a:r>
              <a:rPr lang="nb-NO" sz="1700" dirty="0">
                <a:solidFill>
                  <a:schemeClr val="bg1"/>
                </a:solidFill>
                <a:latin typeface="GEOGROTESQUE-LIGHT" panose="02000000000000000000" pitchFamily="2" charset="77"/>
                <a:ea typeface="Calibri" panose="020F0502020204030204" pitchFamily="34" charset="0"/>
                <a:cs typeface="Times New Roman" panose="02020603050405020304" pitchFamily="18" charset="0"/>
              </a:rPr>
              <a:t>nordstrand-</a:t>
            </a:r>
            <a:r>
              <a:rPr lang="nb-NO" sz="1700" dirty="0" err="1">
                <a:solidFill>
                  <a:schemeClr val="bg1"/>
                </a:solidFill>
                <a:latin typeface="GEOGROTESQUE-LIGHT" panose="02000000000000000000" pitchFamily="2" charset="77"/>
                <a:ea typeface="Calibri" panose="020F0502020204030204" pitchFamily="34" charset="0"/>
                <a:cs typeface="Times New Roman" panose="02020603050405020304" pitchFamily="18" charset="0"/>
              </a:rPr>
              <a:t>if.no</a:t>
            </a:r>
            <a:endParaRPr lang="nb-NO" sz="1700" dirty="0">
              <a:solidFill>
                <a:schemeClr val="bg1"/>
              </a:solidFill>
              <a:latin typeface="GEOGROTESQUE-LIGHT" panose="02000000000000000000" pitchFamily="2" charset="77"/>
              <a:ea typeface="Calibri" panose="020F0502020204030204" pitchFamily="34" charset="0"/>
              <a:cs typeface="Times New Roman" panose="02020603050405020304" pitchFamily="18" charset="0"/>
            </a:endParaRPr>
          </a:p>
        </p:txBody>
      </p:sp>
      <p:sp>
        <p:nvSpPr>
          <p:cNvPr id="19" name="Rektangel 18">
            <a:extLst>
              <a:ext uri="{FF2B5EF4-FFF2-40B4-BE49-F238E27FC236}">
                <a16:creationId xmlns:a16="http://schemas.microsoft.com/office/drawing/2014/main" id="{0BDD066B-6116-EA7E-5CBE-F13A4E652B8B}"/>
              </a:ext>
            </a:extLst>
          </p:cNvPr>
          <p:cNvSpPr/>
          <p:nvPr/>
        </p:nvSpPr>
        <p:spPr>
          <a:xfrm>
            <a:off x="5325762" y="623671"/>
            <a:ext cx="4054633" cy="3726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000" rIns="180000" rtlCol="0" anchor="ctr"/>
          <a:lstStyle/>
          <a:p>
            <a:pPr marL="177800" indent="6350">
              <a:spcAft>
                <a:spcPts val="400"/>
              </a:spcAft>
              <a:tabLst>
                <a:tab pos="1333500" algn="l"/>
                <a:tab pos="3238500" algn="l"/>
              </a:tabLst>
            </a:pPr>
            <a:r>
              <a:rPr lang="nb-NO" b="1" dirty="0">
                <a:solidFill>
                  <a:schemeClr val="tx1"/>
                </a:solidFill>
                <a:latin typeface="GEOGROTESQUE-SEMIBOLD" panose="02000000000000000000" pitchFamily="2" charset="77"/>
              </a:rPr>
              <a:t>Nabolagsklubb</a:t>
            </a:r>
            <a:endParaRPr lang="nb-NO" sz="1150" dirty="0">
              <a:solidFill>
                <a:schemeClr val="tx1"/>
              </a:solidFill>
              <a:latin typeface="Geogrotesque Rg" panose="02000000000000000000" pitchFamily="2" charset="77"/>
            </a:endParaRPr>
          </a:p>
          <a:p>
            <a:pPr marL="177800" indent="6350">
              <a:tabLst>
                <a:tab pos="711200" algn="l"/>
                <a:tab pos="1460500" algn="l"/>
                <a:tab pos="3238500" algn="l"/>
              </a:tabLst>
            </a:pPr>
            <a:r>
              <a:rPr lang="nb-NO" sz="1100" dirty="0">
                <a:solidFill>
                  <a:schemeClr val="tx1"/>
                </a:solidFill>
                <a:latin typeface="Geogrotesque Rg" panose="02000000000000000000" pitchFamily="2" charset="77"/>
              </a:rPr>
              <a:t>Nordstrand IF deltar i Oslo idrettskrets sitt utviklingsprogram «Nabolagsklubb». Klubben satser ekstra på ungdom, frivilligheten og på inkludering. Gjennom nabolagsklubb jobber klubben for at familiers økonomi ikke er en barriere for at barn og unge kan delta i klubbens aktiviteter. </a:t>
            </a:r>
          </a:p>
          <a:p>
            <a:pPr marL="177800" indent="6350">
              <a:tabLst>
                <a:tab pos="711200" algn="l"/>
                <a:tab pos="1460500" algn="l"/>
                <a:tab pos="3238500" algn="l"/>
              </a:tabLst>
            </a:pPr>
            <a:endParaRPr lang="nb-NO" sz="1100" dirty="0">
              <a:solidFill>
                <a:schemeClr val="tx1"/>
              </a:solidFill>
              <a:latin typeface="Geogrotesque Rg" panose="02000000000000000000" pitchFamily="2" charset="77"/>
            </a:endParaRPr>
          </a:p>
          <a:p>
            <a:pPr marL="177800" indent="6350">
              <a:tabLst>
                <a:tab pos="711200" algn="l"/>
                <a:tab pos="1460500" algn="l"/>
                <a:tab pos="3238500" algn="l"/>
              </a:tabLst>
            </a:pPr>
            <a:r>
              <a:rPr lang="nb-NO" sz="1100" dirty="0">
                <a:solidFill>
                  <a:schemeClr val="tx1"/>
                </a:solidFill>
                <a:latin typeface="Geogrotesque Rg" panose="02000000000000000000" pitchFamily="2" charset="77"/>
              </a:rPr>
              <a:t>Klubbens ambisjon er å tilby gode og idrettstilbud av høy kvalitet til bydelens befolkning. Fotball og håndball utgjør det største tilbudet. E-sport, bordtennis og vannsport er nye tilbud. Idrettsforeningen har tilbud paraidrett siden 2023. Treningssenteret i Nordstrand Arena har over 200 brukere. Niffo engasjerer et stort antall barn.</a:t>
            </a:r>
          </a:p>
        </p:txBody>
      </p:sp>
      <p:sp>
        <p:nvSpPr>
          <p:cNvPr id="20" name="Rektangel 19">
            <a:extLst>
              <a:ext uri="{FF2B5EF4-FFF2-40B4-BE49-F238E27FC236}">
                <a16:creationId xmlns:a16="http://schemas.microsoft.com/office/drawing/2014/main" id="{E6E887FB-6503-C1AE-AE15-F53534B63139}"/>
              </a:ext>
            </a:extLst>
          </p:cNvPr>
          <p:cNvSpPr/>
          <p:nvPr/>
        </p:nvSpPr>
        <p:spPr>
          <a:xfrm>
            <a:off x="414392" y="1125394"/>
            <a:ext cx="4775446" cy="2943921"/>
          </a:xfrm>
          <a:prstGeom prst="rect">
            <a:avLst/>
          </a:prstGeom>
          <a:solidFill>
            <a:srgbClr val="0082C7"/>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180000" rtlCol="0" anchor="ctr"/>
          <a:lstStyle/>
          <a:p>
            <a:pPr marL="177800" indent="6350">
              <a:spcAft>
                <a:spcPts val="400"/>
              </a:spcAft>
              <a:tabLst>
                <a:tab pos="1333500" algn="l"/>
                <a:tab pos="3238500" algn="l"/>
              </a:tabLst>
            </a:pPr>
            <a:r>
              <a:rPr lang="nb-NO" b="1" dirty="0">
                <a:solidFill>
                  <a:schemeClr val="bg1"/>
                </a:solidFill>
                <a:latin typeface="GEOGROTESQUE-SEMIBOLD" panose="02000000000000000000" pitchFamily="2" charset="77"/>
              </a:rPr>
              <a:t>Anleggene</a:t>
            </a:r>
          </a:p>
          <a:p>
            <a:pPr marL="1690688" indent="-1509713"/>
            <a:r>
              <a:rPr lang="nb-NO" sz="1100" dirty="0">
                <a:solidFill>
                  <a:schemeClr val="bg1"/>
                </a:solidFill>
                <a:latin typeface="Geogrotesque Rg" panose="02000000000000000000" pitchFamily="2" charset="77"/>
              </a:rPr>
              <a:t>Nordstrand Arena 	Ny, heleid idrettshall 2018 med to håndballbaner/ elitehåndballbane med inntil 2000 tilskuere, garderober, kontorer, møterom, treningsstudio, Storstua kafé, parkering. </a:t>
            </a:r>
          </a:p>
          <a:p>
            <a:pPr marL="1690688" indent="-1509713"/>
            <a:endParaRPr lang="nb-NO" sz="1100" dirty="0">
              <a:solidFill>
                <a:schemeClr val="bg1"/>
              </a:solidFill>
              <a:latin typeface="Geogrotesque Rg" panose="02000000000000000000" pitchFamily="2" charset="77"/>
            </a:endParaRPr>
          </a:p>
          <a:p>
            <a:pPr marL="1690688" indent="-1509713"/>
            <a:r>
              <a:rPr lang="nb-NO" sz="1100" dirty="0">
                <a:solidFill>
                  <a:schemeClr val="bg1"/>
                </a:solidFill>
                <a:latin typeface="Geogrotesque Rg" panose="02000000000000000000" pitchFamily="2" charset="77"/>
              </a:rPr>
              <a:t>Nordstrand idrettspark 	11er og 9er fotballbaner med undervarme,</a:t>
            </a:r>
          </a:p>
          <a:p>
            <a:pPr marL="1690688" indent="-1509713"/>
            <a:r>
              <a:rPr lang="nb-NO" sz="1100" dirty="0">
                <a:solidFill>
                  <a:schemeClr val="bg1"/>
                </a:solidFill>
                <a:latin typeface="Geogrotesque Rg" panose="02000000000000000000" pitchFamily="2" charset="77"/>
              </a:rPr>
              <a:t>	ballbinge, beachhåndballbane</a:t>
            </a:r>
          </a:p>
          <a:p>
            <a:pPr marL="1690688" indent="-1509713"/>
            <a:endParaRPr lang="nb-NO" sz="1100" dirty="0">
              <a:solidFill>
                <a:schemeClr val="bg1"/>
              </a:solidFill>
              <a:latin typeface="Geogrotesque Rg" panose="02000000000000000000" pitchFamily="2" charset="77"/>
            </a:endParaRPr>
          </a:p>
          <a:p>
            <a:pPr marL="1690688" indent="-1509713"/>
            <a:r>
              <a:rPr lang="nb-NO" sz="1100" dirty="0">
                <a:solidFill>
                  <a:schemeClr val="bg1"/>
                </a:solidFill>
                <a:latin typeface="Geogrotesque Rg" panose="02000000000000000000" pitchFamily="2" charset="77"/>
              </a:rPr>
              <a:t>Hallager idrettspark 	11er og 9er fotballbaner, klubbhus med </a:t>
            </a:r>
          </a:p>
          <a:p>
            <a:pPr marL="1690688" indent="-1509713"/>
            <a:r>
              <a:rPr lang="nb-NO" sz="1100" dirty="0">
                <a:solidFill>
                  <a:schemeClr val="bg1"/>
                </a:solidFill>
                <a:latin typeface="Geogrotesque Rg" panose="02000000000000000000" pitchFamily="2" charset="77"/>
              </a:rPr>
              <a:t>	e-sport-anlegg, garderober, kiosk</a:t>
            </a:r>
          </a:p>
          <a:p>
            <a:pPr marL="1690688" indent="-1509713"/>
            <a:endParaRPr lang="nb-NO" sz="1100" dirty="0">
              <a:solidFill>
                <a:schemeClr val="bg1"/>
              </a:solidFill>
              <a:latin typeface="Geogrotesque Rg" panose="02000000000000000000" pitchFamily="2" charset="77"/>
            </a:endParaRPr>
          </a:p>
          <a:p>
            <a:pPr marL="1690688" indent="-1509713"/>
            <a:r>
              <a:rPr lang="nb-NO" sz="1100" dirty="0">
                <a:solidFill>
                  <a:schemeClr val="bg1"/>
                </a:solidFill>
                <a:latin typeface="Geogrotesque Rg" panose="02000000000000000000" pitchFamily="2" charset="77"/>
              </a:rPr>
              <a:t>Mosseveien 169B	Klubbhus ved «Paddehavet», padling og fjordaktiviteter</a:t>
            </a:r>
          </a:p>
        </p:txBody>
      </p:sp>
      <p:sp>
        <p:nvSpPr>
          <p:cNvPr id="24" name="Rektangel 23">
            <a:extLst>
              <a:ext uri="{FF2B5EF4-FFF2-40B4-BE49-F238E27FC236}">
                <a16:creationId xmlns:a16="http://schemas.microsoft.com/office/drawing/2014/main" id="{88B4C53F-3729-6210-CD4E-015A55541D6E}"/>
              </a:ext>
            </a:extLst>
          </p:cNvPr>
          <p:cNvSpPr/>
          <p:nvPr/>
        </p:nvSpPr>
        <p:spPr>
          <a:xfrm rot="5400000">
            <a:off x="252362" y="6138150"/>
            <a:ext cx="688009" cy="200055"/>
          </a:xfrm>
          <a:prstGeom prst="rect">
            <a:avLst/>
          </a:prstGeom>
        </p:spPr>
        <p:txBody>
          <a:bodyPr wrap="none">
            <a:spAutoFit/>
          </a:bodyPr>
          <a:lstStyle/>
          <a:p>
            <a:r>
              <a:rPr lang="nb-NO" sz="700" dirty="0">
                <a:solidFill>
                  <a:schemeClr val="bg1"/>
                </a:solidFill>
                <a:latin typeface="GEOGROTESQUE-LIGHT" panose="02000000000000000000" pitchFamily="2" charset="77"/>
                <a:ea typeface="Calibri" panose="020F0502020204030204" pitchFamily="34" charset="0"/>
                <a:cs typeface="Times New Roman" panose="02020603050405020304" pitchFamily="18" charset="0"/>
              </a:rPr>
              <a:t>Februar 2024</a:t>
            </a:r>
            <a:endParaRPr lang="nb-NO" sz="1700" dirty="0">
              <a:solidFill>
                <a:schemeClr val="bg1"/>
              </a:solidFill>
              <a:latin typeface="GEOGROTESQUE-LIGHT" panose="02000000000000000000" pitchFamily="2" charset="77"/>
              <a:ea typeface="Calibri" panose="020F0502020204030204" pitchFamily="34" charset="0"/>
              <a:cs typeface="Times New Roman" panose="02020603050405020304" pitchFamily="18" charset="0"/>
            </a:endParaRPr>
          </a:p>
        </p:txBody>
      </p:sp>
      <p:sp>
        <p:nvSpPr>
          <p:cNvPr id="6" name="TekstSylinder 5">
            <a:extLst>
              <a:ext uri="{FF2B5EF4-FFF2-40B4-BE49-F238E27FC236}">
                <a16:creationId xmlns:a16="http://schemas.microsoft.com/office/drawing/2014/main" id="{75B03B9C-ECF6-8045-91FF-09389DEC1208}"/>
              </a:ext>
            </a:extLst>
          </p:cNvPr>
          <p:cNvSpPr txBox="1"/>
          <p:nvPr/>
        </p:nvSpPr>
        <p:spPr>
          <a:xfrm>
            <a:off x="535753" y="4207448"/>
            <a:ext cx="1308494" cy="707886"/>
          </a:xfrm>
          <a:prstGeom prst="rect">
            <a:avLst/>
          </a:prstGeom>
          <a:noFill/>
        </p:spPr>
        <p:txBody>
          <a:bodyPr wrap="square" rtlCol="0">
            <a:spAutoFit/>
          </a:bodyPr>
          <a:lstStyle/>
          <a:p>
            <a:r>
              <a:rPr lang="nb-NO" sz="4000" dirty="0">
                <a:solidFill>
                  <a:srgbClr val="0082C7"/>
                </a:solidFill>
                <a:latin typeface="Geogrotesque Rg" panose="02000000000000000000" pitchFamily="2" charset="77"/>
              </a:rPr>
              <a:t>2019</a:t>
            </a:r>
          </a:p>
        </p:txBody>
      </p:sp>
      <p:sp>
        <p:nvSpPr>
          <p:cNvPr id="16" name="Rektangel 15">
            <a:extLst>
              <a:ext uri="{FF2B5EF4-FFF2-40B4-BE49-F238E27FC236}">
                <a16:creationId xmlns:a16="http://schemas.microsoft.com/office/drawing/2014/main" id="{ACFFEDAA-9317-1D54-AC8C-4384B3F3099E}"/>
              </a:ext>
            </a:extLst>
          </p:cNvPr>
          <p:cNvSpPr/>
          <p:nvPr/>
        </p:nvSpPr>
        <p:spPr>
          <a:xfrm>
            <a:off x="1779854" y="4286999"/>
            <a:ext cx="748923" cy="523220"/>
          </a:xfrm>
          <a:prstGeom prst="rect">
            <a:avLst/>
          </a:prstGeom>
        </p:spPr>
        <p:txBody>
          <a:bodyPr wrap="square">
            <a:spAutoFit/>
          </a:bodyPr>
          <a:lstStyle/>
          <a:p>
            <a:pPr algn="ctr"/>
            <a:r>
              <a:rPr lang="nb-NO" sz="1400" dirty="0">
                <a:solidFill>
                  <a:srgbClr val="0082C7"/>
                </a:solidFill>
                <a:latin typeface="Geogrotesque Rg" panose="02000000000000000000" pitchFamily="2" charset="77"/>
              </a:rPr>
              <a:t>aktive </a:t>
            </a:r>
            <a:br>
              <a:rPr lang="nb-NO" sz="1400" dirty="0">
                <a:solidFill>
                  <a:srgbClr val="0082C7"/>
                </a:solidFill>
                <a:latin typeface="Geogrotesque Rg" panose="02000000000000000000" pitchFamily="2" charset="77"/>
              </a:rPr>
            </a:br>
            <a:r>
              <a:rPr lang="nb-NO" sz="1400" dirty="0">
                <a:solidFill>
                  <a:srgbClr val="0082C7"/>
                </a:solidFill>
                <a:latin typeface="Geogrotesque Rg" panose="02000000000000000000" pitchFamily="2" charset="77"/>
              </a:rPr>
              <a:t>utøvere</a:t>
            </a:r>
            <a:endParaRPr lang="nb-NO" sz="1400" dirty="0">
              <a:solidFill>
                <a:srgbClr val="0082C7"/>
              </a:solidFill>
            </a:endParaRPr>
          </a:p>
        </p:txBody>
      </p:sp>
      <p:sp>
        <p:nvSpPr>
          <p:cNvPr id="21" name="TekstSylinder 20">
            <a:extLst>
              <a:ext uri="{FF2B5EF4-FFF2-40B4-BE49-F238E27FC236}">
                <a16:creationId xmlns:a16="http://schemas.microsoft.com/office/drawing/2014/main" id="{05F41FF4-73B3-D736-BC35-720052B13036}"/>
              </a:ext>
            </a:extLst>
          </p:cNvPr>
          <p:cNvSpPr txBox="1"/>
          <p:nvPr/>
        </p:nvSpPr>
        <p:spPr>
          <a:xfrm>
            <a:off x="535753" y="4850644"/>
            <a:ext cx="1308494" cy="707886"/>
          </a:xfrm>
          <a:prstGeom prst="rect">
            <a:avLst/>
          </a:prstGeom>
          <a:noFill/>
        </p:spPr>
        <p:txBody>
          <a:bodyPr wrap="square" rtlCol="0">
            <a:spAutoFit/>
          </a:bodyPr>
          <a:lstStyle/>
          <a:p>
            <a:r>
              <a:rPr lang="nb-NO" sz="4000" dirty="0">
                <a:solidFill>
                  <a:srgbClr val="0082C7"/>
                </a:solidFill>
                <a:latin typeface="Geogrotesque Rg" panose="02000000000000000000" pitchFamily="2" charset="77"/>
              </a:rPr>
              <a:t>1273</a:t>
            </a:r>
          </a:p>
        </p:txBody>
      </p:sp>
      <p:sp>
        <p:nvSpPr>
          <p:cNvPr id="22" name="Rektangel 21">
            <a:extLst>
              <a:ext uri="{FF2B5EF4-FFF2-40B4-BE49-F238E27FC236}">
                <a16:creationId xmlns:a16="http://schemas.microsoft.com/office/drawing/2014/main" id="{823536C1-4264-A4BB-3563-82DEEA08584B}"/>
              </a:ext>
            </a:extLst>
          </p:cNvPr>
          <p:cNvSpPr/>
          <p:nvPr/>
        </p:nvSpPr>
        <p:spPr>
          <a:xfrm>
            <a:off x="932391" y="5360049"/>
            <a:ext cx="527709" cy="307777"/>
          </a:xfrm>
          <a:prstGeom prst="rect">
            <a:avLst/>
          </a:prstGeom>
        </p:spPr>
        <p:txBody>
          <a:bodyPr wrap="none">
            <a:spAutoFit/>
          </a:bodyPr>
          <a:lstStyle/>
          <a:p>
            <a:pPr algn="ctr"/>
            <a:r>
              <a:rPr lang="nb-NO" sz="1400" dirty="0">
                <a:solidFill>
                  <a:srgbClr val="0082C7"/>
                </a:solidFill>
                <a:latin typeface="Geogrotesque Rg" panose="02000000000000000000" pitchFamily="2" charset="77"/>
              </a:rPr>
              <a:t>barn</a:t>
            </a:r>
            <a:endParaRPr lang="nb-NO" sz="1400" dirty="0">
              <a:solidFill>
                <a:srgbClr val="0082C7"/>
              </a:solidFill>
            </a:endParaRPr>
          </a:p>
        </p:txBody>
      </p:sp>
      <p:sp>
        <p:nvSpPr>
          <p:cNvPr id="23" name="TekstSylinder 22">
            <a:extLst>
              <a:ext uri="{FF2B5EF4-FFF2-40B4-BE49-F238E27FC236}">
                <a16:creationId xmlns:a16="http://schemas.microsoft.com/office/drawing/2014/main" id="{43932CAC-479D-09A6-E005-E995FFF29DFA}"/>
              </a:ext>
            </a:extLst>
          </p:cNvPr>
          <p:cNvSpPr txBox="1"/>
          <p:nvPr/>
        </p:nvSpPr>
        <p:spPr>
          <a:xfrm>
            <a:off x="2003199" y="4850644"/>
            <a:ext cx="1308494" cy="707886"/>
          </a:xfrm>
          <a:prstGeom prst="rect">
            <a:avLst/>
          </a:prstGeom>
          <a:noFill/>
        </p:spPr>
        <p:txBody>
          <a:bodyPr wrap="square" rtlCol="0">
            <a:spAutoFit/>
          </a:bodyPr>
          <a:lstStyle/>
          <a:p>
            <a:r>
              <a:rPr lang="nb-NO" sz="4000" dirty="0">
                <a:solidFill>
                  <a:srgbClr val="0082C7"/>
                </a:solidFill>
                <a:latin typeface="Geogrotesque Rg" panose="02000000000000000000" pitchFamily="2" charset="77"/>
              </a:rPr>
              <a:t>432</a:t>
            </a:r>
          </a:p>
        </p:txBody>
      </p:sp>
      <p:sp>
        <p:nvSpPr>
          <p:cNvPr id="25" name="Rektangel 24">
            <a:extLst>
              <a:ext uri="{FF2B5EF4-FFF2-40B4-BE49-F238E27FC236}">
                <a16:creationId xmlns:a16="http://schemas.microsoft.com/office/drawing/2014/main" id="{8E37F1A2-3F3E-AE07-1D18-381331352454}"/>
              </a:ext>
            </a:extLst>
          </p:cNvPr>
          <p:cNvSpPr/>
          <p:nvPr/>
        </p:nvSpPr>
        <p:spPr>
          <a:xfrm>
            <a:off x="2112385" y="5360049"/>
            <a:ext cx="803426" cy="307777"/>
          </a:xfrm>
          <a:prstGeom prst="rect">
            <a:avLst/>
          </a:prstGeom>
        </p:spPr>
        <p:txBody>
          <a:bodyPr wrap="none">
            <a:spAutoFit/>
          </a:bodyPr>
          <a:lstStyle/>
          <a:p>
            <a:pPr algn="ctr"/>
            <a:r>
              <a:rPr lang="nb-NO" sz="1400" dirty="0">
                <a:solidFill>
                  <a:srgbClr val="0082C7"/>
                </a:solidFill>
                <a:latin typeface="Geogrotesque Rg" panose="02000000000000000000" pitchFamily="2" charset="77"/>
              </a:rPr>
              <a:t>ungdom</a:t>
            </a:r>
            <a:endParaRPr lang="nb-NO" sz="1400" dirty="0">
              <a:solidFill>
                <a:srgbClr val="0082C7"/>
              </a:solidFill>
            </a:endParaRPr>
          </a:p>
        </p:txBody>
      </p:sp>
      <p:sp>
        <p:nvSpPr>
          <p:cNvPr id="28" name="TekstSylinder 27">
            <a:extLst>
              <a:ext uri="{FF2B5EF4-FFF2-40B4-BE49-F238E27FC236}">
                <a16:creationId xmlns:a16="http://schemas.microsoft.com/office/drawing/2014/main" id="{4E73BA02-A7B6-87E8-8EB6-3069D591CF81}"/>
              </a:ext>
            </a:extLst>
          </p:cNvPr>
          <p:cNvSpPr txBox="1"/>
          <p:nvPr/>
        </p:nvSpPr>
        <p:spPr>
          <a:xfrm>
            <a:off x="3248219" y="4850644"/>
            <a:ext cx="1308494" cy="707886"/>
          </a:xfrm>
          <a:prstGeom prst="rect">
            <a:avLst/>
          </a:prstGeom>
          <a:noFill/>
        </p:spPr>
        <p:txBody>
          <a:bodyPr wrap="square" rtlCol="0">
            <a:spAutoFit/>
          </a:bodyPr>
          <a:lstStyle/>
          <a:p>
            <a:r>
              <a:rPr lang="nb-NO" sz="4000" dirty="0">
                <a:solidFill>
                  <a:srgbClr val="0082C7"/>
                </a:solidFill>
                <a:latin typeface="Geogrotesque Rg" panose="02000000000000000000" pitchFamily="2" charset="77"/>
              </a:rPr>
              <a:t>314</a:t>
            </a:r>
          </a:p>
        </p:txBody>
      </p:sp>
      <p:sp>
        <p:nvSpPr>
          <p:cNvPr id="40" name="Rektangel 39">
            <a:extLst>
              <a:ext uri="{FF2B5EF4-FFF2-40B4-BE49-F238E27FC236}">
                <a16:creationId xmlns:a16="http://schemas.microsoft.com/office/drawing/2014/main" id="{27161518-CBBC-8885-2018-40AD42248FC1}"/>
              </a:ext>
            </a:extLst>
          </p:cNvPr>
          <p:cNvSpPr/>
          <p:nvPr/>
        </p:nvSpPr>
        <p:spPr>
          <a:xfrm>
            <a:off x="3395099" y="5360049"/>
            <a:ext cx="699550" cy="307777"/>
          </a:xfrm>
          <a:prstGeom prst="rect">
            <a:avLst/>
          </a:prstGeom>
        </p:spPr>
        <p:txBody>
          <a:bodyPr wrap="none">
            <a:spAutoFit/>
          </a:bodyPr>
          <a:lstStyle/>
          <a:p>
            <a:pPr algn="ctr"/>
            <a:r>
              <a:rPr lang="nb-NO" sz="1400" dirty="0">
                <a:solidFill>
                  <a:srgbClr val="0082C7"/>
                </a:solidFill>
                <a:latin typeface="Geogrotesque Rg" panose="02000000000000000000" pitchFamily="2" charset="77"/>
              </a:rPr>
              <a:t>voksne</a:t>
            </a:r>
            <a:endParaRPr lang="nb-NO" sz="1400" dirty="0">
              <a:solidFill>
                <a:srgbClr val="0082C7"/>
              </a:solidFill>
            </a:endParaRPr>
          </a:p>
        </p:txBody>
      </p:sp>
      <p:sp>
        <p:nvSpPr>
          <p:cNvPr id="44" name="TekstSylinder 43">
            <a:extLst>
              <a:ext uri="{FF2B5EF4-FFF2-40B4-BE49-F238E27FC236}">
                <a16:creationId xmlns:a16="http://schemas.microsoft.com/office/drawing/2014/main" id="{2A3A515B-DDD1-64CD-B8AA-5BD6BFB6376E}"/>
              </a:ext>
            </a:extLst>
          </p:cNvPr>
          <p:cNvSpPr txBox="1"/>
          <p:nvPr/>
        </p:nvSpPr>
        <p:spPr>
          <a:xfrm>
            <a:off x="5515530" y="4207448"/>
            <a:ext cx="1308494" cy="707886"/>
          </a:xfrm>
          <a:prstGeom prst="rect">
            <a:avLst/>
          </a:prstGeom>
          <a:noFill/>
        </p:spPr>
        <p:txBody>
          <a:bodyPr wrap="square" rtlCol="0">
            <a:spAutoFit/>
          </a:bodyPr>
          <a:lstStyle/>
          <a:p>
            <a:r>
              <a:rPr lang="nb-NO" sz="4000" dirty="0">
                <a:solidFill>
                  <a:schemeClr val="bg1"/>
                </a:solidFill>
                <a:latin typeface="Geogrotesque Rg" panose="02000000000000000000" pitchFamily="2" charset="77"/>
              </a:rPr>
              <a:t>522</a:t>
            </a:r>
          </a:p>
        </p:txBody>
      </p:sp>
      <p:sp>
        <p:nvSpPr>
          <p:cNvPr id="45" name="Rektangel 44">
            <a:extLst>
              <a:ext uri="{FF2B5EF4-FFF2-40B4-BE49-F238E27FC236}">
                <a16:creationId xmlns:a16="http://schemas.microsoft.com/office/drawing/2014/main" id="{85174A69-B08B-5AEC-9DCF-E7E059A13FB5}"/>
              </a:ext>
            </a:extLst>
          </p:cNvPr>
          <p:cNvSpPr/>
          <p:nvPr/>
        </p:nvSpPr>
        <p:spPr>
          <a:xfrm>
            <a:off x="6563614" y="4276195"/>
            <a:ext cx="1625766" cy="523220"/>
          </a:xfrm>
          <a:prstGeom prst="rect">
            <a:avLst/>
          </a:prstGeom>
        </p:spPr>
        <p:txBody>
          <a:bodyPr wrap="none">
            <a:spAutoFit/>
          </a:bodyPr>
          <a:lstStyle/>
          <a:p>
            <a:pPr algn="ctr"/>
            <a:r>
              <a:rPr lang="nb-NO" sz="1400" dirty="0">
                <a:solidFill>
                  <a:schemeClr val="bg1"/>
                </a:solidFill>
                <a:latin typeface="Geogrotesque Rg" panose="02000000000000000000" pitchFamily="2" charset="77"/>
              </a:rPr>
              <a:t>trenere og frivillige </a:t>
            </a:r>
            <a:br>
              <a:rPr lang="nb-NO" sz="1400" dirty="0">
                <a:solidFill>
                  <a:schemeClr val="bg1"/>
                </a:solidFill>
                <a:latin typeface="Geogrotesque Rg" panose="02000000000000000000" pitchFamily="2" charset="77"/>
              </a:rPr>
            </a:br>
            <a:r>
              <a:rPr lang="nb-NO" sz="1400" dirty="0">
                <a:solidFill>
                  <a:schemeClr val="bg1"/>
                </a:solidFill>
                <a:latin typeface="Geogrotesque Rg" panose="02000000000000000000" pitchFamily="2" charset="77"/>
              </a:rPr>
              <a:t>rundt årgangene</a:t>
            </a:r>
            <a:endParaRPr lang="nb-NO" sz="1400" dirty="0">
              <a:solidFill>
                <a:schemeClr val="bg1"/>
              </a:solidFill>
            </a:endParaRPr>
          </a:p>
        </p:txBody>
      </p:sp>
      <p:sp>
        <p:nvSpPr>
          <p:cNvPr id="46" name="TekstSylinder 45">
            <a:extLst>
              <a:ext uri="{FF2B5EF4-FFF2-40B4-BE49-F238E27FC236}">
                <a16:creationId xmlns:a16="http://schemas.microsoft.com/office/drawing/2014/main" id="{560121D7-41F4-D9A5-E0DA-A2B810D11C0D}"/>
              </a:ext>
            </a:extLst>
          </p:cNvPr>
          <p:cNvSpPr txBox="1"/>
          <p:nvPr/>
        </p:nvSpPr>
        <p:spPr>
          <a:xfrm>
            <a:off x="5515530" y="4850644"/>
            <a:ext cx="1308494" cy="707886"/>
          </a:xfrm>
          <a:prstGeom prst="rect">
            <a:avLst/>
          </a:prstGeom>
          <a:noFill/>
        </p:spPr>
        <p:txBody>
          <a:bodyPr wrap="square" rtlCol="0">
            <a:spAutoFit/>
          </a:bodyPr>
          <a:lstStyle/>
          <a:p>
            <a:r>
              <a:rPr lang="nb-NO" sz="4000" dirty="0">
                <a:solidFill>
                  <a:schemeClr val="bg1"/>
                </a:solidFill>
                <a:latin typeface="Geogrotesque Rg" panose="02000000000000000000" pitchFamily="2" charset="77"/>
              </a:rPr>
              <a:t>112</a:t>
            </a:r>
          </a:p>
        </p:txBody>
      </p:sp>
      <p:sp>
        <p:nvSpPr>
          <p:cNvPr id="47" name="Rektangel 46">
            <a:extLst>
              <a:ext uri="{FF2B5EF4-FFF2-40B4-BE49-F238E27FC236}">
                <a16:creationId xmlns:a16="http://schemas.microsoft.com/office/drawing/2014/main" id="{53CD0424-72BB-DEC6-66F7-E230FBAB767D}"/>
              </a:ext>
            </a:extLst>
          </p:cNvPr>
          <p:cNvSpPr/>
          <p:nvPr/>
        </p:nvSpPr>
        <p:spPr>
          <a:xfrm>
            <a:off x="5407668" y="5360049"/>
            <a:ext cx="1192058" cy="307777"/>
          </a:xfrm>
          <a:prstGeom prst="rect">
            <a:avLst/>
          </a:prstGeom>
        </p:spPr>
        <p:txBody>
          <a:bodyPr wrap="none">
            <a:spAutoFit/>
          </a:bodyPr>
          <a:lstStyle/>
          <a:p>
            <a:pPr algn="ctr"/>
            <a:r>
              <a:rPr lang="nb-NO" sz="1400" dirty="0">
                <a:solidFill>
                  <a:schemeClr val="bg1"/>
                </a:solidFill>
                <a:latin typeface="Geogrotesque Rg" panose="02000000000000000000" pitchFamily="2" charset="77"/>
              </a:rPr>
              <a:t>Hovedtrenere</a:t>
            </a:r>
            <a:endParaRPr lang="nb-NO" sz="1400" dirty="0">
              <a:solidFill>
                <a:schemeClr val="bg1"/>
              </a:solidFill>
            </a:endParaRPr>
          </a:p>
        </p:txBody>
      </p:sp>
      <p:sp>
        <p:nvSpPr>
          <p:cNvPr id="48" name="TekstSylinder 47">
            <a:extLst>
              <a:ext uri="{FF2B5EF4-FFF2-40B4-BE49-F238E27FC236}">
                <a16:creationId xmlns:a16="http://schemas.microsoft.com/office/drawing/2014/main" id="{F057145B-06F0-C66D-5AAD-8C1676CA085F}"/>
              </a:ext>
            </a:extLst>
          </p:cNvPr>
          <p:cNvSpPr txBox="1"/>
          <p:nvPr/>
        </p:nvSpPr>
        <p:spPr>
          <a:xfrm>
            <a:off x="6908301" y="4850644"/>
            <a:ext cx="1308494" cy="707886"/>
          </a:xfrm>
          <a:prstGeom prst="rect">
            <a:avLst/>
          </a:prstGeom>
          <a:noFill/>
        </p:spPr>
        <p:txBody>
          <a:bodyPr wrap="square" rtlCol="0">
            <a:spAutoFit/>
          </a:bodyPr>
          <a:lstStyle/>
          <a:p>
            <a:r>
              <a:rPr lang="nb-NO" sz="4000" dirty="0">
                <a:solidFill>
                  <a:schemeClr val="bg1"/>
                </a:solidFill>
                <a:latin typeface="Geogrotesque Rg" panose="02000000000000000000" pitchFamily="2" charset="77"/>
              </a:rPr>
              <a:t>308</a:t>
            </a:r>
          </a:p>
        </p:txBody>
      </p:sp>
      <p:sp>
        <p:nvSpPr>
          <p:cNvPr id="49" name="Rektangel 48">
            <a:extLst>
              <a:ext uri="{FF2B5EF4-FFF2-40B4-BE49-F238E27FC236}">
                <a16:creationId xmlns:a16="http://schemas.microsoft.com/office/drawing/2014/main" id="{B73A2AF2-079C-8433-1BF1-7A2DA45FE665}"/>
              </a:ext>
            </a:extLst>
          </p:cNvPr>
          <p:cNvSpPr/>
          <p:nvPr/>
        </p:nvSpPr>
        <p:spPr>
          <a:xfrm>
            <a:off x="6739962" y="5360049"/>
            <a:ext cx="1194558" cy="307777"/>
          </a:xfrm>
          <a:prstGeom prst="rect">
            <a:avLst/>
          </a:prstGeom>
        </p:spPr>
        <p:txBody>
          <a:bodyPr wrap="none">
            <a:spAutoFit/>
          </a:bodyPr>
          <a:lstStyle/>
          <a:p>
            <a:pPr algn="ctr"/>
            <a:r>
              <a:rPr lang="nb-NO" sz="1400" dirty="0">
                <a:solidFill>
                  <a:schemeClr val="bg1"/>
                </a:solidFill>
                <a:latin typeface="Geogrotesque Rg" panose="02000000000000000000" pitchFamily="2" charset="77"/>
              </a:rPr>
              <a:t>Hjelpetrenere</a:t>
            </a:r>
            <a:endParaRPr lang="nb-NO" sz="1400" dirty="0">
              <a:solidFill>
                <a:schemeClr val="bg1"/>
              </a:solidFill>
            </a:endParaRPr>
          </a:p>
        </p:txBody>
      </p:sp>
      <p:sp>
        <p:nvSpPr>
          <p:cNvPr id="50" name="TekstSylinder 49">
            <a:extLst>
              <a:ext uri="{FF2B5EF4-FFF2-40B4-BE49-F238E27FC236}">
                <a16:creationId xmlns:a16="http://schemas.microsoft.com/office/drawing/2014/main" id="{AC45E37F-51ED-F9D0-23E0-778C97912980}"/>
              </a:ext>
            </a:extLst>
          </p:cNvPr>
          <p:cNvSpPr txBox="1"/>
          <p:nvPr/>
        </p:nvSpPr>
        <p:spPr>
          <a:xfrm>
            <a:off x="8239286" y="4850644"/>
            <a:ext cx="1308494" cy="707886"/>
          </a:xfrm>
          <a:prstGeom prst="rect">
            <a:avLst/>
          </a:prstGeom>
          <a:noFill/>
        </p:spPr>
        <p:txBody>
          <a:bodyPr wrap="square" rtlCol="0">
            <a:spAutoFit/>
          </a:bodyPr>
          <a:lstStyle/>
          <a:p>
            <a:r>
              <a:rPr lang="nb-NO" sz="4000" dirty="0">
                <a:solidFill>
                  <a:schemeClr val="bg1"/>
                </a:solidFill>
                <a:latin typeface="Geogrotesque Rg" panose="02000000000000000000" pitchFamily="2" charset="77"/>
              </a:rPr>
              <a:t>214</a:t>
            </a:r>
          </a:p>
        </p:txBody>
      </p:sp>
      <p:sp>
        <p:nvSpPr>
          <p:cNvPr id="51" name="Rektangel 50">
            <a:extLst>
              <a:ext uri="{FF2B5EF4-FFF2-40B4-BE49-F238E27FC236}">
                <a16:creationId xmlns:a16="http://schemas.microsoft.com/office/drawing/2014/main" id="{03DD5E76-0B52-C2BE-7F37-3A054C6545E4}"/>
              </a:ext>
            </a:extLst>
          </p:cNvPr>
          <p:cNvSpPr/>
          <p:nvPr/>
        </p:nvSpPr>
        <p:spPr>
          <a:xfrm>
            <a:off x="8132909" y="5360049"/>
            <a:ext cx="1247457" cy="307777"/>
          </a:xfrm>
          <a:prstGeom prst="rect">
            <a:avLst/>
          </a:prstGeom>
        </p:spPr>
        <p:txBody>
          <a:bodyPr wrap="none">
            <a:spAutoFit/>
          </a:bodyPr>
          <a:lstStyle/>
          <a:p>
            <a:pPr algn="ctr"/>
            <a:r>
              <a:rPr lang="nb-NO" sz="1400" dirty="0">
                <a:solidFill>
                  <a:schemeClr val="bg1"/>
                </a:solidFill>
                <a:latin typeface="Geogrotesque Rg" panose="02000000000000000000" pitchFamily="2" charset="77"/>
              </a:rPr>
              <a:t>Andre frivillige</a:t>
            </a:r>
            <a:endParaRPr lang="nb-NO" sz="1400" dirty="0">
              <a:solidFill>
                <a:schemeClr val="bg1"/>
              </a:solidFill>
            </a:endParaRPr>
          </a:p>
        </p:txBody>
      </p:sp>
    </p:spTree>
    <p:extLst>
      <p:ext uri="{BB962C8B-B14F-4D97-AF65-F5344CB8AC3E}">
        <p14:creationId xmlns:p14="http://schemas.microsoft.com/office/powerpoint/2010/main" val="161718140"/>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8047</TotalTime>
  <Words>3327</Words>
  <Application>Microsoft Office PowerPoint</Application>
  <PresentationFormat>A4 (210 x 297 mm)</PresentationFormat>
  <Paragraphs>207</Paragraphs>
  <Slides>9</Slides>
  <Notes>0</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9</vt:i4>
      </vt:variant>
    </vt:vector>
  </HeadingPairs>
  <TitlesOfParts>
    <vt:vector size="17" baseType="lpstr">
      <vt:lpstr>Arial</vt:lpstr>
      <vt:lpstr>Calibri</vt:lpstr>
      <vt:lpstr>Calibri Light</vt:lpstr>
      <vt:lpstr>Geogrotesque Rg</vt:lpstr>
      <vt:lpstr>GEOGROTESQUE-LIGHT</vt:lpstr>
      <vt:lpstr>Geogrotesque-RegularItalic</vt:lpstr>
      <vt:lpstr>GEOGROTESQUE-SEMIBOLD</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Anders Bakken</dc:creator>
  <cp:lastModifiedBy>Anders Bakken</cp:lastModifiedBy>
  <cp:revision>256</cp:revision>
  <cp:lastPrinted>2022-03-22T14:29:38Z</cp:lastPrinted>
  <dcterms:created xsi:type="dcterms:W3CDTF">2020-05-17T17:39:54Z</dcterms:created>
  <dcterms:modified xsi:type="dcterms:W3CDTF">2024-05-27T14:12:00Z</dcterms:modified>
</cp:coreProperties>
</file>