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ph type="sldImg"/>
          </p:nvPr>
        </p:nvSpPr>
        <p:spPr>
          <a:xfrm>
            <a:off x="1143000" y="685800"/>
            <a:ext cx="4572000" cy="3429000"/>
          </a:xfrm>
          <a:prstGeom prst="rect">
            <a:avLst/>
          </a:prstGeom>
        </p:spPr>
        <p:txBody>
          <a:bodyPr/>
          <a:lstStyle/>
          <a:p>
            <a:pPr/>
          </a:p>
        </p:txBody>
      </p:sp>
      <p:sp>
        <p:nvSpPr>
          <p:cNvPr id="58" name="Shape 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3" name="bk object 18"/>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14" name="Titteltekst"/>
          <p:cNvSpPr txBox="1"/>
          <p:nvPr>
            <p:ph type="title"/>
          </p:nvPr>
        </p:nvSpPr>
        <p:spPr>
          <a:xfrm>
            <a:off x="1249150" y="2946416"/>
            <a:ext cx="8195099" cy="527051"/>
          </a:xfrm>
          <a:prstGeom prst="rect">
            <a:avLst/>
          </a:prstGeom>
        </p:spPr>
        <p:txBody>
          <a:bodyPr>
            <a:normAutofit fontScale="100000" lnSpcReduction="0"/>
          </a:bodyPr>
          <a:lstStyle/>
          <a:p>
            <a:pPr/>
            <a:r>
              <a:t>Titteltekst</a:t>
            </a:r>
          </a:p>
        </p:txBody>
      </p:sp>
      <p:sp>
        <p:nvSpPr>
          <p:cNvPr id="15" name="Brødtekst nivå én…"/>
          <p:cNvSpPr txBox="1"/>
          <p:nvPr>
            <p:ph type="body" sz="quarter" idx="1"/>
          </p:nvPr>
        </p:nvSpPr>
        <p:spPr>
          <a:xfrm>
            <a:off x="1604010" y="4235196"/>
            <a:ext cx="7485381" cy="1890713"/>
          </a:xfrm>
          <a:prstGeom prst="rect">
            <a:avLst/>
          </a:prstGeom>
        </p:spPr>
        <p:txBody>
          <a:bodyPr>
            <a:normAutofit fontScale="100000" lnSpcReduction="0"/>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16"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3" name="Titteltekst"/>
          <p:cNvSpPr txBox="1"/>
          <p:nvPr>
            <p:ph type="title"/>
          </p:nvPr>
        </p:nvSpPr>
        <p:spPr>
          <a:xfrm>
            <a:off x="1249150" y="558216"/>
            <a:ext cx="8195099" cy="1014732"/>
          </a:xfrm>
          <a:prstGeom prst="rect">
            <a:avLst/>
          </a:prstGeom>
        </p:spPr>
        <p:txBody>
          <a:bodyPr>
            <a:normAutofit fontScale="100000" lnSpcReduction="0"/>
          </a:bodyPr>
          <a:lstStyle/>
          <a:p>
            <a:pPr/>
            <a:r>
              <a:t>Titteltekst</a:t>
            </a:r>
          </a:p>
        </p:txBody>
      </p:sp>
      <p:sp>
        <p:nvSpPr>
          <p:cNvPr id="24" name="Brødtekst nivå én…"/>
          <p:cNvSpPr txBox="1"/>
          <p:nvPr>
            <p:ph type="body" sz="half" idx="1"/>
          </p:nvPr>
        </p:nvSpPr>
        <p:spPr>
          <a:xfrm>
            <a:off x="1104376" y="2152394"/>
            <a:ext cx="8484646" cy="2967354"/>
          </a:xfrm>
          <a:prstGeom prst="rect">
            <a:avLst/>
          </a:prstGeom>
        </p:spPr>
        <p:txBody>
          <a:bodyPr>
            <a:normAutofit fontScale="100000" lnSpcReduction="0"/>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2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2" name="bk object 18"/>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33" name="bk object 19"/>
          <p:cNvSpPr/>
          <p:nvPr/>
        </p:nvSpPr>
        <p:spPr>
          <a:xfrm>
            <a:off x="772667" y="6708647"/>
            <a:ext cx="9144001" cy="1"/>
          </a:xfrm>
          <a:prstGeom prst="line">
            <a:avLst/>
          </a:prstGeom>
          <a:ln w="9143">
            <a:solidFill>
              <a:srgbClr val="497EBA"/>
            </a:solidFill>
          </a:ln>
        </p:spPr>
        <p:txBody>
          <a:bodyPr lIns="45719" rIns="45719"/>
          <a:lstStyle/>
          <a:p>
            <a:pPr/>
          </a:p>
        </p:txBody>
      </p:sp>
      <p:sp>
        <p:nvSpPr>
          <p:cNvPr id="34" name="Titteltekst"/>
          <p:cNvSpPr txBox="1"/>
          <p:nvPr>
            <p:ph type="title"/>
          </p:nvPr>
        </p:nvSpPr>
        <p:spPr>
          <a:xfrm>
            <a:off x="1249150" y="558216"/>
            <a:ext cx="8195099" cy="1014732"/>
          </a:xfrm>
          <a:prstGeom prst="rect">
            <a:avLst/>
          </a:prstGeom>
        </p:spPr>
        <p:txBody>
          <a:bodyPr>
            <a:normAutofit fontScale="100000" lnSpcReduction="0"/>
          </a:bodyPr>
          <a:lstStyle/>
          <a:p>
            <a:pPr/>
            <a:r>
              <a:t>Titteltekst</a:t>
            </a:r>
          </a:p>
        </p:txBody>
      </p:sp>
      <p:sp>
        <p:nvSpPr>
          <p:cNvPr id="35" name="Brødtekst nivå én…"/>
          <p:cNvSpPr txBox="1"/>
          <p:nvPr>
            <p:ph type="body" sz="half" idx="1"/>
          </p:nvPr>
        </p:nvSpPr>
        <p:spPr>
          <a:xfrm>
            <a:off x="534669" y="1739455"/>
            <a:ext cx="4651630" cy="4991482"/>
          </a:xfrm>
          <a:prstGeom prst="rect">
            <a:avLst/>
          </a:prstGeom>
        </p:spPr>
        <p:txBody>
          <a:bodyPr>
            <a:normAutofit fontScale="100000" lnSpcReduction="0"/>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36"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43" name="Titteltekst"/>
          <p:cNvSpPr txBox="1"/>
          <p:nvPr>
            <p:ph type="title"/>
          </p:nvPr>
        </p:nvSpPr>
        <p:spPr>
          <a:xfrm>
            <a:off x="1249150" y="558216"/>
            <a:ext cx="8195099" cy="1014732"/>
          </a:xfrm>
          <a:prstGeom prst="rect">
            <a:avLst/>
          </a:prstGeom>
        </p:spPr>
        <p:txBody>
          <a:bodyPr>
            <a:normAutofit fontScale="100000" lnSpcReduction="0"/>
          </a:bodyPr>
          <a:lstStyle/>
          <a:p>
            <a:pPr/>
            <a:r>
              <a:t>Titteltekst</a:t>
            </a:r>
          </a:p>
        </p:txBody>
      </p:sp>
      <p:sp>
        <p:nvSpPr>
          <p:cNvPr id="44"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51"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k object 16"/>
          <p:cNvSpPr/>
          <p:nvPr/>
        </p:nvSpPr>
        <p:spPr>
          <a:xfrm>
            <a:off x="772667" y="350519"/>
            <a:ext cx="9144001" cy="6858001"/>
          </a:xfrm>
          <a:prstGeom prst="rect">
            <a:avLst/>
          </a:prstGeom>
          <a:blipFill>
            <a:blip r:embed="rId2"/>
            <a:stretch>
              <a:fillRect/>
            </a:stretch>
          </a:blipFill>
          <a:ln w="12700">
            <a:miter lim="400000"/>
          </a:ln>
        </p:spPr>
        <p:txBody>
          <a:bodyPr lIns="45719" rIns="45719"/>
          <a:lstStyle/>
          <a:p>
            <a:pPr/>
          </a:p>
        </p:txBody>
      </p:sp>
      <p:sp>
        <p:nvSpPr>
          <p:cNvPr id="3" name="bk object 17"/>
          <p:cNvSpPr/>
          <p:nvPr/>
        </p:nvSpPr>
        <p:spPr>
          <a:xfrm>
            <a:off x="772667" y="6708647"/>
            <a:ext cx="9144001" cy="1"/>
          </a:xfrm>
          <a:prstGeom prst="line">
            <a:avLst/>
          </a:prstGeom>
          <a:ln w="9143">
            <a:solidFill>
              <a:srgbClr val="497EBA"/>
            </a:solidFill>
          </a:ln>
        </p:spPr>
        <p:txBody>
          <a:bodyPr lIns="45719" rIns="45719"/>
          <a:lstStyle/>
          <a:p>
            <a:pPr/>
          </a:p>
        </p:txBody>
      </p:sp>
      <p:sp>
        <p:nvSpPr>
          <p:cNvPr id="4" name="Titteltekst"/>
          <p:cNvSpPr txBox="1"/>
          <p:nvPr>
            <p:ph type="title"/>
          </p:nvPr>
        </p:nvSpPr>
        <p:spPr>
          <a:xfrm>
            <a:off x="534670" y="302609"/>
            <a:ext cx="9624060" cy="14605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Titteltekst</a:t>
            </a:r>
          </a:p>
        </p:txBody>
      </p:sp>
      <p:sp>
        <p:nvSpPr>
          <p:cNvPr id="5" name="Brødtekst nivå én…"/>
          <p:cNvSpPr txBox="1"/>
          <p:nvPr>
            <p:ph type="body" idx="1"/>
          </p:nvPr>
        </p:nvSpPr>
        <p:spPr>
          <a:xfrm>
            <a:off x="534670" y="1763183"/>
            <a:ext cx="9624060" cy="579331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Brødtekst nivå én</a:t>
            </a:r>
          </a:p>
          <a:p>
            <a:pPr lvl="1"/>
            <a:r>
              <a:t>Brødtekst nivå to</a:t>
            </a:r>
          </a:p>
          <a:p>
            <a:pPr lvl="2"/>
            <a:r>
              <a:t>Brødtekst nivå tre</a:t>
            </a:r>
          </a:p>
          <a:p>
            <a:pPr lvl="3"/>
            <a:r>
              <a:t>Brødtekst nivå fire</a:t>
            </a:r>
          </a:p>
          <a:p>
            <a:pPr lvl="4"/>
            <a:r>
              <a:t>Brødtekst nivå fem</a:t>
            </a:r>
          </a:p>
        </p:txBody>
      </p:sp>
      <p:sp>
        <p:nvSpPr>
          <p:cNvPr id="6" name="Lysbildenummer"/>
          <p:cNvSpPr txBox="1"/>
          <p:nvPr>
            <p:ph type="sldNum" sz="quarter" idx="2"/>
          </p:nvPr>
        </p:nvSpPr>
        <p:spPr>
          <a:xfrm>
            <a:off x="9187182" y="6810219"/>
            <a:ext cx="194857" cy="155779"/>
          </a:xfrm>
          <a:prstGeom prst="rect">
            <a:avLst/>
          </a:prstGeom>
          <a:ln w="12700">
            <a:miter lim="400000"/>
          </a:ln>
        </p:spPr>
        <p:txBody>
          <a:bodyPr wrap="none" lIns="0" tIns="0" rIns="0" bIns="0">
            <a:spAutoFit/>
          </a:bodyPr>
          <a:lstStyle>
            <a:lvl1pPr indent="102870">
              <a:lnSpc>
                <a:spcPts val="1200"/>
              </a:lnSpc>
              <a:defRPr spc="-5"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3200" u="none">
          <a:ln>
            <a:noFill/>
          </a:ln>
          <a:solidFill>
            <a:srgbClr val="FFFFFF"/>
          </a:solidFill>
          <a:uFillTx/>
          <a:latin typeface="+mj-lt"/>
          <a:ea typeface="+mj-ea"/>
          <a:cs typeface="+mj-cs"/>
          <a:sym typeface="Calibri"/>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j-lt"/>
          <a:ea typeface="+mj-ea"/>
          <a:cs typeface="+mj-cs"/>
          <a:sym typeface="Calibri"/>
        </a:defRPr>
      </a:lvl9pPr>
    </p:bodyStyle>
    <p:otherStyle>
      <a:lvl1pPr marL="0" marR="0" indent="10287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1pPr>
      <a:lvl2pPr marL="0" marR="0" indent="4572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2pPr>
      <a:lvl3pPr marL="0" marR="0" indent="9144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3pPr>
      <a:lvl4pPr marL="0" marR="0" indent="13716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4pPr>
      <a:lvl5pPr marL="0" marR="0" indent="18288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5pPr>
      <a:lvl6pPr marL="0" marR="0" indent="22860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6pPr>
      <a:lvl7pPr marL="0" marR="0" indent="27432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7pPr>
      <a:lvl8pPr marL="0" marR="0" indent="32004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8pPr>
      <a:lvl9pPr marL="0" marR="0" indent="3657600" algn="l" defTabSz="914400" rtl="0" latinLnBrk="0">
        <a:lnSpc>
          <a:spcPts val="1200"/>
        </a:lnSpc>
        <a:spcBef>
          <a:spcPts val="0"/>
        </a:spcBef>
        <a:spcAft>
          <a:spcPts val="0"/>
        </a:spcAft>
        <a:buClrTx/>
        <a:buSzTx/>
        <a:buFontTx/>
        <a:buNone/>
        <a:tabLst/>
        <a:defRPr b="0" baseline="0" cap="none" i="0" spc="-5"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1.jpeg"/><Relationship Id="rId4"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16.png"/><Relationship Id="rId6"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61" name="object 3"/>
          <p:cNvSpPr txBox="1"/>
          <p:nvPr>
            <p:ph type="title"/>
          </p:nvPr>
        </p:nvSpPr>
        <p:spPr>
          <a:xfrm>
            <a:off x="1249150" y="2702629"/>
            <a:ext cx="7308851" cy="492444"/>
          </a:xfrm>
          <a:prstGeom prst="rect">
            <a:avLst/>
          </a:prstGeom>
        </p:spPr>
        <p:txBody>
          <a:bodyPr/>
          <a:lstStyle>
            <a:lvl1pPr marR="5080" indent="12700">
              <a:defRPr spc="-100"/>
            </a:lvl1pPr>
          </a:lstStyle>
          <a:p>
            <a:pPr/>
            <a:r>
              <a:t>Velkommen og agenda</a:t>
            </a:r>
          </a:p>
        </p:txBody>
      </p:sp>
      <p:sp>
        <p:nvSpPr>
          <p:cNvPr id="62" name="object 4"/>
          <p:cNvSpPr/>
          <p:nvPr/>
        </p:nvSpPr>
        <p:spPr>
          <a:xfrm>
            <a:off x="1427987" y="4564762"/>
            <a:ext cx="7537706" cy="283464"/>
          </a:xfrm>
          <a:prstGeom prst="rect">
            <a:avLst/>
          </a:prstGeom>
          <a:blipFill>
            <a:blip r:embed="rId3"/>
            <a:stretch>
              <a:fillRect/>
            </a:stretch>
          </a:blipFill>
          <a:ln w="12700">
            <a:miter lim="400000"/>
          </a:ln>
        </p:spPr>
        <p:txBody>
          <a:bodyPr lIns="45719" rIns="45719"/>
          <a:lstStyle/>
          <a:p>
            <a:pPr/>
          </a:p>
        </p:txBody>
      </p:sp>
      <p:pic>
        <p:nvPicPr>
          <p:cNvPr id="63" name="Picture 4" descr="Picture 4"/>
          <p:cNvPicPr>
            <a:picLocks noChangeAspect="1"/>
          </p:cNvPicPr>
          <p:nvPr/>
        </p:nvPicPr>
        <p:blipFill>
          <a:blip r:embed="rId4">
            <a:extLst/>
          </a:blip>
          <a:stretch>
            <a:fillRect/>
          </a:stretch>
        </p:blipFill>
        <p:spPr>
          <a:xfrm>
            <a:off x="5422900" y="1989676"/>
            <a:ext cx="3932262" cy="221304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98" name="Rectangle 1"/>
          <p:cNvSpPr txBox="1"/>
          <p:nvPr/>
        </p:nvSpPr>
        <p:spPr>
          <a:xfrm rot="10800000">
            <a:off x="-72629357" y="1979606"/>
            <a:ext cx="142368216" cy="6173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pPr/>
            <a:br/>
          </a:p>
        </p:txBody>
      </p:sp>
      <p:sp>
        <p:nvSpPr>
          <p:cNvPr id="99" name="TextBox 2"/>
          <p:cNvSpPr txBox="1"/>
          <p:nvPr/>
        </p:nvSpPr>
        <p:spPr>
          <a:xfrm>
            <a:off x="1079500" y="407348"/>
            <a:ext cx="4495800" cy="150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FFFFFF"/>
                </a:solidFill>
              </a:defRPr>
            </a:pPr>
            <a:r>
              <a:t>Cuplag</a:t>
            </a:r>
          </a:p>
          <a:p>
            <a:pPr>
              <a:defRPr sz="3200">
                <a:solidFill>
                  <a:srgbClr val="FFFFFF"/>
                </a:solidFill>
              </a:defRPr>
            </a:pPr>
            <a:r>
              <a:t>Bonaqua Cup 01.-03. juni</a:t>
            </a:r>
          </a:p>
        </p:txBody>
      </p:sp>
      <p:pic>
        <p:nvPicPr>
          <p:cNvPr id="100" name="Picture 5" descr="Picture 5"/>
          <p:cNvPicPr>
            <a:picLocks noChangeAspect="1"/>
          </p:cNvPicPr>
          <p:nvPr/>
        </p:nvPicPr>
        <p:blipFill>
          <a:blip r:embed="rId3">
            <a:extLst/>
          </a:blip>
          <a:stretch>
            <a:fillRect/>
          </a:stretch>
        </p:blipFill>
        <p:spPr>
          <a:xfrm>
            <a:off x="1841500" y="1981429"/>
            <a:ext cx="6828944" cy="410703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103" name="object 3"/>
          <p:cNvSpPr txBox="1"/>
          <p:nvPr>
            <p:ph type="title"/>
          </p:nvPr>
        </p:nvSpPr>
        <p:spPr>
          <a:xfrm>
            <a:off x="944466" y="607277"/>
            <a:ext cx="7308851" cy="1014732"/>
          </a:xfrm>
          <a:prstGeom prst="rect">
            <a:avLst/>
          </a:prstGeom>
        </p:spPr>
        <p:txBody>
          <a:bodyPr/>
          <a:lstStyle/>
          <a:p>
            <a:pPr marR="5080" indent="12700">
              <a:defRPr spc="-100"/>
            </a:pPr>
            <a:r>
              <a:t>Påmelding til regionens serie- </a:t>
            </a:r>
            <a:r>
              <a:rPr spc="0"/>
              <a:t>og </a:t>
            </a:r>
            <a:r>
              <a:t>cupspill for  201</a:t>
            </a:r>
            <a:r>
              <a:t>8</a:t>
            </a:r>
            <a:r>
              <a:t>/1</a:t>
            </a:r>
            <a:r>
              <a:t>9</a:t>
            </a:r>
            <a:r>
              <a:t> sesongen</a:t>
            </a:r>
          </a:p>
        </p:txBody>
      </p:sp>
      <p:sp>
        <p:nvSpPr>
          <p:cNvPr id="104" name="Rectangle 3"/>
          <p:cNvSpPr txBox="1"/>
          <p:nvPr/>
        </p:nvSpPr>
        <p:spPr>
          <a:xfrm>
            <a:off x="920444" y="2486024"/>
            <a:ext cx="8898033" cy="383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Spilltilbudet 2018/2019</a:t>
            </a:r>
          </a:p>
          <a:p>
            <a:pPr>
              <a:defRPr b="1"/>
            </a:pPr>
            <a:r>
              <a:t>VELKOMMEN TIL NY SESONG</a:t>
            </a:r>
            <a:r>
              <a:rPr b="0"/>
              <a:t> </a:t>
            </a:r>
            <a:endParaRPr b="0"/>
          </a:p>
          <a:p>
            <a:pPr/>
            <a:r>
              <a:t>NHF Region Øst ønsker velkommen til INFOMØTER for alle trenere og lagledere også denne sesongen. Det er et stort behov for å gjennomgå spillmodellen og gode holdninger i bruk av spillere i de forskjellige klassene. </a:t>
            </a:r>
            <a:br/>
          </a:p>
          <a:p>
            <a:pPr/>
            <a:r>
              <a:t>• J/G 08-11 år – Trenere og lagledere samles i september</a:t>
            </a:r>
            <a:br/>
            <a:r>
              <a:t>• J/G 12 år og oppover – Trenere og lagledere samles i september</a:t>
            </a:r>
            <a:br/>
            <a:r>
              <a:t>• Loppetassen (6- og 7-åringer) – Trenere og lagledere samles i oktober / november</a:t>
            </a:r>
          </a:p>
          <a:p>
            <a:pPr/>
            <a:r>
              <a:t>Trenere for J/G 11 år vil i tillegg få invitasjon til egne kurs, som arrangeres i forkant av sesongstart, både på våren og høsten. Denne årsklassen spiller «utgruppert forsvar» i siste omgang, og alle trenere oppfordres derfor til å delta på disse kursene.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107" name="object 3"/>
          <p:cNvSpPr txBox="1"/>
          <p:nvPr>
            <p:ph type="title"/>
          </p:nvPr>
        </p:nvSpPr>
        <p:spPr>
          <a:xfrm>
            <a:off x="944466" y="607277"/>
            <a:ext cx="7308851" cy="1014732"/>
          </a:xfrm>
          <a:prstGeom prst="rect">
            <a:avLst/>
          </a:prstGeom>
        </p:spPr>
        <p:txBody>
          <a:bodyPr/>
          <a:lstStyle/>
          <a:p>
            <a:pPr marR="5080" indent="12700">
              <a:defRPr spc="-100"/>
            </a:pPr>
            <a:r>
              <a:t>Påmelding til regionens serie- </a:t>
            </a:r>
            <a:r>
              <a:rPr spc="0"/>
              <a:t>og </a:t>
            </a:r>
            <a:r>
              <a:t>cupspill for  201</a:t>
            </a:r>
            <a:r>
              <a:t>8</a:t>
            </a:r>
            <a:r>
              <a:t>/1</a:t>
            </a:r>
            <a:r>
              <a:t>9</a:t>
            </a:r>
            <a:r>
              <a:t> sesongen</a:t>
            </a:r>
          </a:p>
        </p:txBody>
      </p:sp>
      <p:sp>
        <p:nvSpPr>
          <p:cNvPr id="108" name="Rectangle 3"/>
          <p:cNvSpPr txBox="1"/>
          <p:nvPr/>
        </p:nvSpPr>
        <p:spPr>
          <a:xfrm>
            <a:off x="931461" y="1625566"/>
            <a:ext cx="8898033" cy="519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600">
                <a:solidFill>
                  <a:srgbClr val="002060"/>
                </a:solidFill>
                <a:latin typeface="SourceSansPro"/>
                <a:ea typeface="SourceSansPro"/>
                <a:cs typeface="SourceSansPro"/>
                <a:sym typeface="SourceSansPro"/>
              </a:defRPr>
            </a:pPr>
            <a:r>
              <a:t>11-års serien</a:t>
            </a:r>
          </a:p>
          <a:p>
            <a:pPr>
              <a:defRPr b="1" sz="1600">
                <a:solidFill>
                  <a:srgbClr val="002060"/>
                </a:solidFill>
                <a:latin typeface="SourceSansPro"/>
                <a:ea typeface="SourceSansPro"/>
                <a:cs typeface="SourceSansPro"/>
                <a:sym typeface="SourceSansPro"/>
              </a:defRPr>
            </a:pPr>
            <a:r>
              <a:t>Utgruppert forsvar, det komplette spillet</a:t>
            </a:r>
          </a:p>
          <a:p>
            <a:pPr>
              <a:defRPr sz="1600">
                <a:solidFill>
                  <a:srgbClr val="002060"/>
                </a:solidFill>
              </a:defRPr>
            </a:pPr>
            <a:r>
              <a:t>Hva menes med og hvordan spille »utgruppert forsvar»? o To spillere skal være utenfor 9-meteren og søke ball. Det er ikke ønskelig at de offensive spillerne ligger som «frimerke» på motstanderne. o Har motstanderne 4 eller 5 spillere innenfor 9 meter får forsvarslaget også anledning til å ha sine 4 eller 5 spillere innenfor 9 meter (kan forekomme i forbindelse med overganger).</a:t>
            </a:r>
            <a:endParaRPr b="1">
              <a:latin typeface="SourceSansPro"/>
              <a:ea typeface="SourceSansPro"/>
              <a:cs typeface="SourceSansPro"/>
              <a:sym typeface="SourceSansPro"/>
            </a:endParaRPr>
          </a:p>
          <a:p>
            <a:pPr>
              <a:defRPr b="1" sz="1600">
                <a:solidFill>
                  <a:srgbClr val="002060"/>
                </a:solidFill>
                <a:latin typeface="SourceSansPro"/>
                <a:ea typeface="SourceSansPro"/>
                <a:cs typeface="SourceSansPro"/>
                <a:sym typeface="SourceSansPro"/>
              </a:defRPr>
            </a:pPr>
          </a:p>
          <a:p>
            <a:pPr>
              <a:defRPr sz="1600">
                <a:solidFill>
                  <a:srgbClr val="002060"/>
                </a:solidFill>
              </a:defRPr>
            </a:pPr>
            <a:r>
              <a:t>Spilletiden er 2 x 20 minutter med 10 minutters pause mellom omgangene, hvor det skal spilles «utgruppert forsvar» i 2. omgang. Det tillates 1 Time-Out pr. Lag pr. Omgang. Nedsenket mål. 6 spillere.</a:t>
            </a:r>
            <a:endParaRPr b="1">
              <a:latin typeface="SourceSansPro"/>
              <a:ea typeface="SourceSansPro"/>
              <a:cs typeface="SourceSansPro"/>
              <a:sym typeface="SourceSansPro"/>
            </a:endParaRPr>
          </a:p>
          <a:p>
            <a:pPr>
              <a:defRPr b="1" sz="1600">
                <a:solidFill>
                  <a:srgbClr val="002060"/>
                </a:solidFill>
                <a:latin typeface="SourceSansPro"/>
                <a:ea typeface="SourceSansPro"/>
                <a:cs typeface="SourceSansPro"/>
                <a:sym typeface="SourceSansPro"/>
              </a:defRPr>
            </a:pPr>
          </a:p>
          <a:p>
            <a:pPr>
              <a:defRPr sz="1600">
                <a:solidFill>
                  <a:srgbClr val="002060"/>
                </a:solidFill>
              </a:defRPr>
            </a:pPr>
            <a:r>
              <a:t>Håndballen ønsker å:</a:t>
            </a:r>
          </a:p>
          <a:p>
            <a:pPr marL="285750" indent="-285750">
              <a:buSzPct val="100000"/>
              <a:buFont typeface="Arial"/>
              <a:buChar char="•"/>
              <a:defRPr sz="1600">
                <a:solidFill>
                  <a:srgbClr val="002060"/>
                </a:solidFill>
              </a:defRPr>
            </a:pPr>
            <a:r>
              <a:t>utvikle håndballferdigheter hos hver enkelt utøver</a:t>
            </a:r>
          </a:p>
          <a:p>
            <a:pPr marL="285750" indent="-285750">
              <a:buSzPct val="100000"/>
              <a:buFont typeface="Arial"/>
              <a:buChar char="•"/>
              <a:defRPr sz="1600">
                <a:solidFill>
                  <a:srgbClr val="002060"/>
                </a:solidFill>
              </a:defRPr>
            </a:pPr>
            <a:r>
              <a:t>skape bevegelse med og uten ball</a:t>
            </a:r>
          </a:p>
          <a:p>
            <a:pPr marL="285750" indent="-285750">
              <a:buSzPct val="100000"/>
              <a:buFont typeface="Arial"/>
              <a:buChar char="•"/>
              <a:defRPr sz="1600">
                <a:solidFill>
                  <a:srgbClr val="002060"/>
                </a:solidFill>
              </a:defRPr>
            </a:pPr>
            <a:r>
              <a:t>skape rom for bevegelse</a:t>
            </a:r>
          </a:p>
          <a:p>
            <a:pPr marL="285750" indent="-285750">
              <a:buSzPct val="100000"/>
              <a:buFont typeface="Arial"/>
              <a:buChar char="•"/>
              <a:defRPr sz="1600">
                <a:solidFill>
                  <a:srgbClr val="002060"/>
                </a:solidFill>
              </a:defRPr>
            </a:pPr>
            <a:r>
              <a:t>utvikle mer kant og linjespill</a:t>
            </a:r>
          </a:p>
          <a:p>
            <a:pPr marL="285750" indent="-285750">
              <a:buSzPct val="100000"/>
              <a:buFont typeface="Arial"/>
              <a:buChar char="•"/>
              <a:defRPr sz="1600">
                <a:solidFill>
                  <a:srgbClr val="002060"/>
                </a:solidFill>
              </a:defRPr>
            </a:pPr>
            <a:r>
              <a:t>involvere flere i angrepsspill</a:t>
            </a:r>
          </a:p>
          <a:p>
            <a:pPr marL="285750" indent="-285750">
              <a:buSzPct val="100000"/>
              <a:buFont typeface="Arial"/>
              <a:buChar char="•"/>
              <a:defRPr sz="1600">
                <a:solidFill>
                  <a:srgbClr val="002060"/>
                </a:solidFill>
              </a:defRPr>
            </a:pPr>
            <a:r>
              <a:t>inspirere til å spille offensivt forsvar</a:t>
            </a:r>
          </a:p>
          <a:p>
            <a:pPr marL="285750" indent="-285750">
              <a:buSzPct val="100000"/>
              <a:buFont typeface="Arial"/>
              <a:buChar char="•"/>
              <a:defRPr sz="1600">
                <a:solidFill>
                  <a:srgbClr val="002060"/>
                </a:solidFill>
              </a:defRPr>
            </a:pPr>
            <a:r>
              <a:t>progresjon i arbeidet med spillerutvikling i regionen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111" name="object 3"/>
          <p:cNvSpPr/>
          <p:nvPr/>
        </p:nvSpPr>
        <p:spPr>
          <a:xfrm>
            <a:off x="772667" y="6708647"/>
            <a:ext cx="9144001" cy="1"/>
          </a:xfrm>
          <a:prstGeom prst="line">
            <a:avLst/>
          </a:prstGeom>
          <a:ln w="9143">
            <a:solidFill>
              <a:srgbClr val="497EBA"/>
            </a:solidFill>
          </a:ln>
        </p:spPr>
        <p:txBody>
          <a:bodyPr lIns="45719" rIns="45719"/>
          <a:lstStyle/>
          <a:p>
            <a:pPr/>
          </a:p>
        </p:txBody>
      </p:sp>
      <p:sp>
        <p:nvSpPr>
          <p:cNvPr id="112" name="object 4"/>
          <p:cNvSpPr txBox="1"/>
          <p:nvPr>
            <p:ph type="title"/>
          </p:nvPr>
        </p:nvSpPr>
        <p:spPr>
          <a:xfrm>
            <a:off x="1249149" y="558216"/>
            <a:ext cx="8195100" cy="777131"/>
          </a:xfrm>
          <a:prstGeom prst="rect">
            <a:avLst/>
          </a:prstGeom>
        </p:spPr>
        <p:txBody>
          <a:bodyPr/>
          <a:lstStyle/>
          <a:p>
            <a:pPr indent="12700">
              <a:defRPr spc="-100"/>
            </a:pPr>
            <a:r>
              <a:t>Påmelding til</a:t>
            </a:r>
            <a:r>
              <a:rPr spc="0"/>
              <a:t> </a:t>
            </a:r>
            <a:r>
              <a:t>seriespill</a:t>
            </a:r>
            <a:r>
              <a:t> 2018/2019</a:t>
            </a:r>
          </a:p>
        </p:txBody>
      </p:sp>
      <p:grpSp>
        <p:nvGrpSpPr>
          <p:cNvPr id="115" name="object 5"/>
          <p:cNvGrpSpPr/>
          <p:nvPr/>
        </p:nvGrpSpPr>
        <p:grpSpPr>
          <a:xfrm>
            <a:off x="1385316" y="4082796"/>
            <a:ext cx="176785" cy="1097281"/>
            <a:chOff x="0" y="0"/>
            <a:chExt cx="176784" cy="1097280"/>
          </a:xfrm>
        </p:grpSpPr>
        <p:sp>
          <p:nvSpPr>
            <p:cNvPr id="113"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path>
              </a:pathLst>
            </a:custGeom>
            <a:noFill/>
            <a:ln w="12700" cap="flat">
              <a:noFill/>
              <a:miter lim="400000"/>
            </a:ln>
            <a:effectLst/>
          </p:spPr>
          <p:txBody>
            <a:bodyPr wrap="square" lIns="45719" tIns="45719" rIns="45719" bIns="45719" numCol="1" anchor="t">
              <a:noAutofit/>
            </a:bodyPr>
            <a:lstStyle/>
            <a:p>
              <a:pPr/>
            </a:p>
          </p:txBody>
        </p:sp>
        <p:sp>
          <p:nvSpPr>
            <p:cNvPr id="114"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12700" cap="flat">
              <a:noFill/>
              <a:miter lim="400000"/>
            </a:ln>
            <a:effectLst/>
          </p:spPr>
          <p:txBody>
            <a:bodyPr wrap="square" lIns="45719" tIns="45719" rIns="45719" bIns="45719" numCol="1" anchor="t">
              <a:noAutofit/>
            </a:bodyPr>
            <a:lstStyle/>
            <a:p>
              <a:pPr/>
            </a:p>
          </p:txBody>
        </p:sp>
      </p:grpSp>
      <p:grpSp>
        <p:nvGrpSpPr>
          <p:cNvPr id="118" name="object 6"/>
          <p:cNvGrpSpPr/>
          <p:nvPr/>
        </p:nvGrpSpPr>
        <p:grpSpPr>
          <a:xfrm>
            <a:off x="1371600" y="4070603"/>
            <a:ext cx="1853185" cy="1123190"/>
            <a:chOff x="0" y="0"/>
            <a:chExt cx="1853183" cy="1123188"/>
          </a:xfrm>
        </p:grpSpPr>
        <p:sp>
          <p:nvSpPr>
            <p:cNvPr id="116" name="Figur"/>
            <p:cNvSpPr/>
            <p:nvPr/>
          </p:nvSpPr>
          <p:spPr>
            <a:xfrm>
              <a:off x="0" y="0"/>
              <a:ext cx="1853185"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1" y="21600"/>
                  </a:moveTo>
                  <a:lnTo>
                    <a:pt x="71" y="21600"/>
                  </a:lnTo>
                  <a:lnTo>
                    <a:pt x="0" y="21483"/>
                  </a:lnTo>
                  <a:lnTo>
                    <a:pt x="0" y="88"/>
                  </a:lnTo>
                  <a:lnTo>
                    <a:pt x="71" y="0"/>
                  </a:lnTo>
                  <a:lnTo>
                    <a:pt x="21529" y="0"/>
                  </a:lnTo>
                  <a:lnTo>
                    <a:pt x="21600" y="88"/>
                  </a:lnTo>
                  <a:lnTo>
                    <a:pt x="21600" y="234"/>
                  </a:lnTo>
                  <a:lnTo>
                    <a:pt x="160" y="234"/>
                  </a:lnTo>
                  <a:lnTo>
                    <a:pt x="160" y="21336"/>
                  </a:lnTo>
                  <a:lnTo>
                    <a:pt x="2362" y="21336"/>
                  </a:lnTo>
                  <a:lnTo>
                    <a:pt x="2362" y="21483"/>
                  </a:lnTo>
                  <a:lnTo>
                    <a:pt x="2291" y="21600"/>
                  </a:lnTo>
                  <a:close/>
                </a:path>
              </a:pathLst>
            </a:custGeom>
            <a:solidFill>
              <a:srgbClr val="385D89"/>
            </a:solidFill>
            <a:ln w="12700" cap="flat">
              <a:noFill/>
              <a:miter lim="400000"/>
            </a:ln>
            <a:effectLst/>
          </p:spPr>
          <p:txBody>
            <a:bodyPr wrap="square" lIns="45719" tIns="45719" rIns="45719" bIns="45719" numCol="1" anchor="t">
              <a:noAutofit/>
            </a:bodyPr>
            <a:lstStyle/>
            <a:p>
              <a:pPr/>
            </a:p>
          </p:txBody>
        </p:sp>
        <p:sp>
          <p:nvSpPr>
            <p:cNvPr id="117" name="Figur"/>
            <p:cNvSpPr/>
            <p:nvPr/>
          </p:nvSpPr>
          <p:spPr>
            <a:xfrm>
              <a:off x="190499" y="12191"/>
              <a:ext cx="16626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 y="21600"/>
                  </a:moveTo>
                  <a:lnTo>
                    <a:pt x="0" y="21600"/>
                  </a:lnTo>
                  <a:lnTo>
                    <a:pt x="0" y="3480"/>
                  </a:lnTo>
                  <a:lnTo>
                    <a:pt x="21422" y="3480"/>
                  </a:lnTo>
                  <a:lnTo>
                    <a:pt x="21422" y="0"/>
                  </a:lnTo>
                  <a:lnTo>
                    <a:pt x="21600" y="0"/>
                  </a:lnTo>
                  <a:lnTo>
                    <a:pt x="21600" y="3480"/>
                  </a:lnTo>
                  <a:lnTo>
                    <a:pt x="158" y="3480"/>
                  </a:lnTo>
                  <a:lnTo>
                    <a:pt x="0" y="3720"/>
                  </a:lnTo>
                  <a:lnTo>
                    <a:pt x="158" y="3720"/>
                  </a:lnTo>
                  <a:lnTo>
                    <a:pt x="158" y="21600"/>
                  </a:lnTo>
                  <a:close/>
                  <a:moveTo>
                    <a:pt x="158" y="3720"/>
                  </a:moveTo>
                  <a:lnTo>
                    <a:pt x="0" y="3720"/>
                  </a:lnTo>
                  <a:lnTo>
                    <a:pt x="158" y="3480"/>
                  </a:lnTo>
                  <a:lnTo>
                    <a:pt x="158" y="3720"/>
                  </a:lnTo>
                  <a:close/>
                  <a:moveTo>
                    <a:pt x="21521" y="3720"/>
                  </a:moveTo>
                  <a:lnTo>
                    <a:pt x="158" y="3720"/>
                  </a:lnTo>
                  <a:lnTo>
                    <a:pt x="158" y="3480"/>
                  </a:lnTo>
                  <a:lnTo>
                    <a:pt x="21600" y="3480"/>
                  </a:lnTo>
                  <a:lnTo>
                    <a:pt x="21600" y="3630"/>
                  </a:lnTo>
                  <a:lnTo>
                    <a:pt x="21521" y="3720"/>
                  </a:lnTo>
                  <a:close/>
                </a:path>
              </a:pathLst>
            </a:custGeom>
            <a:noFill/>
            <a:ln w="12700" cap="flat">
              <a:noFill/>
              <a:miter lim="400000"/>
            </a:ln>
            <a:effectLst/>
          </p:spPr>
          <p:txBody>
            <a:bodyPr wrap="square" lIns="45719" tIns="45719" rIns="45719" bIns="45719" numCol="1" anchor="t">
              <a:noAutofit/>
            </a:bodyPr>
            <a:lstStyle/>
            <a:p>
              <a:pPr/>
            </a:p>
          </p:txBody>
        </p:sp>
      </p:grpSp>
      <p:sp>
        <p:nvSpPr>
          <p:cNvPr id="119" name="object 7"/>
          <p:cNvSpPr/>
          <p:nvPr/>
        </p:nvSpPr>
        <p:spPr>
          <a:xfrm>
            <a:off x="1385316" y="4083050"/>
            <a:ext cx="1825752" cy="176530"/>
          </a:xfrm>
          <a:prstGeom prst="rect">
            <a:avLst/>
          </a:prstGeom>
          <a:solidFill>
            <a:srgbClr val="385D89"/>
          </a:solidFill>
          <a:ln w="12700">
            <a:miter lim="400000"/>
          </a:ln>
        </p:spPr>
        <p:txBody>
          <a:bodyPr lIns="45719" rIns="45719"/>
          <a:lstStyle/>
          <a:p>
            <a:pPr/>
          </a:p>
        </p:txBody>
      </p:sp>
      <p:sp>
        <p:nvSpPr>
          <p:cNvPr id="120" name="object 8"/>
          <p:cNvSpPr/>
          <p:nvPr/>
        </p:nvSpPr>
        <p:spPr>
          <a:xfrm>
            <a:off x="1385316" y="4259579"/>
            <a:ext cx="176785" cy="920751"/>
          </a:xfrm>
          <a:prstGeom prst="rect">
            <a:avLst/>
          </a:prstGeom>
          <a:solidFill>
            <a:srgbClr val="385D89"/>
          </a:solidFill>
          <a:ln w="12700">
            <a:miter lim="400000"/>
          </a:ln>
        </p:spPr>
        <p:txBody>
          <a:bodyPr lIns="45719" rIns="45719"/>
          <a:lstStyle/>
          <a:p>
            <a:pPr/>
          </a:p>
        </p:txBody>
      </p:sp>
      <p:grpSp>
        <p:nvGrpSpPr>
          <p:cNvPr id="123" name="object 9"/>
          <p:cNvGrpSpPr/>
          <p:nvPr/>
        </p:nvGrpSpPr>
        <p:grpSpPr>
          <a:xfrm>
            <a:off x="1371600" y="4070603"/>
            <a:ext cx="1853185" cy="1123190"/>
            <a:chOff x="0" y="0"/>
            <a:chExt cx="1853183" cy="1123188"/>
          </a:xfrm>
        </p:grpSpPr>
        <p:sp>
          <p:nvSpPr>
            <p:cNvPr id="121" name="Figur"/>
            <p:cNvSpPr/>
            <p:nvPr/>
          </p:nvSpPr>
          <p:spPr>
            <a:xfrm>
              <a:off x="0" y="0"/>
              <a:ext cx="1853185"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1" y="21600"/>
                  </a:moveTo>
                  <a:lnTo>
                    <a:pt x="71" y="21600"/>
                  </a:lnTo>
                  <a:lnTo>
                    <a:pt x="0" y="21483"/>
                  </a:lnTo>
                  <a:lnTo>
                    <a:pt x="0" y="88"/>
                  </a:lnTo>
                  <a:lnTo>
                    <a:pt x="71" y="0"/>
                  </a:lnTo>
                  <a:lnTo>
                    <a:pt x="21529" y="0"/>
                  </a:lnTo>
                  <a:lnTo>
                    <a:pt x="21600" y="88"/>
                  </a:lnTo>
                  <a:lnTo>
                    <a:pt x="21600" y="234"/>
                  </a:lnTo>
                  <a:lnTo>
                    <a:pt x="302" y="234"/>
                  </a:lnTo>
                  <a:lnTo>
                    <a:pt x="160" y="469"/>
                  </a:lnTo>
                  <a:lnTo>
                    <a:pt x="302" y="469"/>
                  </a:lnTo>
                  <a:lnTo>
                    <a:pt x="302" y="21102"/>
                  </a:lnTo>
                  <a:lnTo>
                    <a:pt x="160" y="21102"/>
                  </a:lnTo>
                  <a:lnTo>
                    <a:pt x="302" y="21336"/>
                  </a:lnTo>
                  <a:lnTo>
                    <a:pt x="2362" y="21336"/>
                  </a:lnTo>
                  <a:lnTo>
                    <a:pt x="2362" y="21483"/>
                  </a:lnTo>
                  <a:lnTo>
                    <a:pt x="2291" y="21600"/>
                  </a:lnTo>
                  <a:close/>
                </a:path>
              </a:pathLst>
            </a:custGeom>
            <a:solidFill>
              <a:srgbClr val="385D89"/>
            </a:solidFill>
            <a:ln w="12700" cap="flat">
              <a:noFill/>
              <a:miter lim="400000"/>
            </a:ln>
            <a:effectLst/>
          </p:spPr>
          <p:txBody>
            <a:bodyPr wrap="square" lIns="45719" tIns="45719" rIns="45719" bIns="45719" numCol="1" anchor="t">
              <a:noAutofit/>
            </a:bodyPr>
            <a:lstStyle/>
            <a:p>
              <a:pPr/>
            </a:p>
          </p:txBody>
        </p:sp>
        <p:sp>
          <p:nvSpPr>
            <p:cNvPr id="122" name="Figur"/>
            <p:cNvSpPr/>
            <p:nvPr/>
          </p:nvSpPr>
          <p:spPr>
            <a:xfrm>
              <a:off x="13716" y="12191"/>
              <a:ext cx="1839469" cy="1097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 y="240"/>
                  </a:moveTo>
                  <a:lnTo>
                    <a:pt x="0" y="240"/>
                  </a:lnTo>
                  <a:lnTo>
                    <a:pt x="143" y="0"/>
                  </a:lnTo>
                  <a:lnTo>
                    <a:pt x="143" y="240"/>
                  </a:lnTo>
                  <a:close/>
                  <a:moveTo>
                    <a:pt x="21296" y="240"/>
                  </a:moveTo>
                  <a:lnTo>
                    <a:pt x="143" y="240"/>
                  </a:lnTo>
                  <a:lnTo>
                    <a:pt x="143" y="0"/>
                  </a:lnTo>
                  <a:lnTo>
                    <a:pt x="21296" y="0"/>
                  </a:lnTo>
                  <a:lnTo>
                    <a:pt x="21296" y="240"/>
                  </a:lnTo>
                  <a:close/>
                  <a:moveTo>
                    <a:pt x="21296" y="3480"/>
                  </a:moveTo>
                  <a:lnTo>
                    <a:pt x="21296" y="0"/>
                  </a:lnTo>
                  <a:lnTo>
                    <a:pt x="21439" y="240"/>
                  </a:lnTo>
                  <a:lnTo>
                    <a:pt x="21600" y="240"/>
                  </a:lnTo>
                  <a:lnTo>
                    <a:pt x="21600" y="3240"/>
                  </a:lnTo>
                  <a:lnTo>
                    <a:pt x="21439" y="3240"/>
                  </a:lnTo>
                  <a:lnTo>
                    <a:pt x="21296" y="3480"/>
                  </a:lnTo>
                  <a:close/>
                  <a:moveTo>
                    <a:pt x="21600" y="240"/>
                  </a:moveTo>
                  <a:lnTo>
                    <a:pt x="21439" y="240"/>
                  </a:lnTo>
                  <a:lnTo>
                    <a:pt x="21296" y="0"/>
                  </a:lnTo>
                  <a:lnTo>
                    <a:pt x="21600" y="0"/>
                  </a:lnTo>
                  <a:lnTo>
                    <a:pt x="21600" y="240"/>
                  </a:lnTo>
                  <a:close/>
                  <a:moveTo>
                    <a:pt x="1933" y="21600"/>
                  </a:moveTo>
                  <a:lnTo>
                    <a:pt x="1933" y="3330"/>
                  </a:lnTo>
                  <a:lnTo>
                    <a:pt x="1986" y="3240"/>
                  </a:lnTo>
                  <a:lnTo>
                    <a:pt x="21296" y="3240"/>
                  </a:lnTo>
                  <a:lnTo>
                    <a:pt x="21296" y="3480"/>
                  </a:lnTo>
                  <a:lnTo>
                    <a:pt x="2219" y="3480"/>
                  </a:lnTo>
                  <a:lnTo>
                    <a:pt x="2076" y="3720"/>
                  </a:lnTo>
                  <a:lnTo>
                    <a:pt x="2219" y="3720"/>
                  </a:lnTo>
                  <a:lnTo>
                    <a:pt x="2219" y="21360"/>
                  </a:lnTo>
                  <a:lnTo>
                    <a:pt x="2076" y="21360"/>
                  </a:lnTo>
                  <a:lnTo>
                    <a:pt x="1933" y="21600"/>
                  </a:lnTo>
                  <a:close/>
                  <a:moveTo>
                    <a:pt x="21528" y="3720"/>
                  </a:moveTo>
                  <a:lnTo>
                    <a:pt x="2219" y="3720"/>
                  </a:lnTo>
                  <a:lnTo>
                    <a:pt x="2219" y="3480"/>
                  </a:lnTo>
                  <a:lnTo>
                    <a:pt x="21296" y="3480"/>
                  </a:lnTo>
                  <a:lnTo>
                    <a:pt x="21439" y="3240"/>
                  </a:lnTo>
                  <a:lnTo>
                    <a:pt x="21600" y="3240"/>
                  </a:lnTo>
                  <a:lnTo>
                    <a:pt x="21600" y="3630"/>
                  </a:lnTo>
                  <a:lnTo>
                    <a:pt x="21528" y="3720"/>
                  </a:lnTo>
                  <a:close/>
                  <a:moveTo>
                    <a:pt x="2219" y="3720"/>
                  </a:moveTo>
                  <a:lnTo>
                    <a:pt x="2076" y="3720"/>
                  </a:lnTo>
                  <a:lnTo>
                    <a:pt x="2219" y="3480"/>
                  </a:lnTo>
                  <a:lnTo>
                    <a:pt x="2219" y="3720"/>
                  </a:lnTo>
                  <a:close/>
                  <a:moveTo>
                    <a:pt x="143" y="21600"/>
                  </a:moveTo>
                  <a:lnTo>
                    <a:pt x="0" y="21360"/>
                  </a:lnTo>
                  <a:lnTo>
                    <a:pt x="143" y="21360"/>
                  </a:lnTo>
                  <a:lnTo>
                    <a:pt x="143" y="21600"/>
                  </a:lnTo>
                  <a:close/>
                  <a:moveTo>
                    <a:pt x="1933" y="21600"/>
                  </a:moveTo>
                  <a:lnTo>
                    <a:pt x="143" y="21600"/>
                  </a:lnTo>
                  <a:lnTo>
                    <a:pt x="143" y="21360"/>
                  </a:lnTo>
                  <a:lnTo>
                    <a:pt x="1933" y="21360"/>
                  </a:lnTo>
                  <a:lnTo>
                    <a:pt x="1933" y="21600"/>
                  </a:lnTo>
                  <a:close/>
                  <a:moveTo>
                    <a:pt x="2219" y="21600"/>
                  </a:moveTo>
                  <a:lnTo>
                    <a:pt x="1933" y="21600"/>
                  </a:lnTo>
                  <a:lnTo>
                    <a:pt x="2076" y="21360"/>
                  </a:lnTo>
                  <a:lnTo>
                    <a:pt x="2219" y="21360"/>
                  </a:lnTo>
                  <a:lnTo>
                    <a:pt x="2219"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24" name="object 10"/>
          <p:cNvSpPr txBox="1"/>
          <p:nvPr/>
        </p:nvSpPr>
        <p:spPr>
          <a:xfrm>
            <a:off x="1583435" y="4265676"/>
            <a:ext cx="1649097" cy="8031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60679" indent="77469">
              <a:lnSpc>
                <a:spcPts val="2100"/>
              </a:lnSpc>
              <a:spcBef>
                <a:spcPts val="400"/>
              </a:spcBef>
              <a:defRPr spc="-9" sz="2000"/>
            </a:pPr>
            <a:r>
              <a:t>Nivå </a:t>
            </a:r>
            <a:r>
              <a:rPr spc="0"/>
              <a:t>3</a:t>
            </a:r>
            <a:r>
              <a:rPr spc="-79"/>
              <a:t> </a:t>
            </a:r>
            <a:r>
              <a:rPr spc="-4"/>
              <a:t>egen  </a:t>
            </a:r>
            <a:r>
              <a:t>årsklasse</a:t>
            </a:r>
          </a:p>
        </p:txBody>
      </p:sp>
      <p:sp>
        <p:nvSpPr>
          <p:cNvPr id="125" name="object 11"/>
          <p:cNvSpPr/>
          <p:nvPr/>
        </p:nvSpPr>
        <p:spPr>
          <a:xfrm>
            <a:off x="1583436" y="4265676"/>
            <a:ext cx="1648968" cy="891540"/>
          </a:xfrm>
          <a:prstGeom prst="rect">
            <a:avLst/>
          </a:prstGeom>
          <a:blipFill>
            <a:blip r:embed="rId3"/>
            <a:stretch>
              <a:fillRect/>
            </a:stretch>
          </a:blipFill>
          <a:ln w="12700">
            <a:miter lim="400000"/>
          </a:ln>
        </p:spPr>
        <p:txBody>
          <a:bodyPr lIns="45719" rIns="45719"/>
          <a:lstStyle/>
          <a:p>
            <a:pPr/>
          </a:p>
        </p:txBody>
      </p:sp>
      <p:sp>
        <p:nvSpPr>
          <p:cNvPr id="126" name="object 12"/>
          <p:cNvSpPr txBox="1"/>
          <p:nvPr/>
        </p:nvSpPr>
        <p:spPr>
          <a:xfrm>
            <a:off x="1648437" y="4328135"/>
            <a:ext cx="1228090" cy="8031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ts val="2100"/>
              </a:lnSpc>
              <a:defRPr spc="-9" sz="2000"/>
            </a:pPr>
            <a:r>
              <a:t>Nivå </a:t>
            </a:r>
            <a:r>
              <a:rPr spc="0"/>
              <a:t>3</a:t>
            </a:r>
            <a:r>
              <a:rPr spc="-85"/>
              <a:t> </a:t>
            </a:r>
            <a:r>
              <a:rPr spc="-4"/>
              <a:t>egen  </a:t>
            </a:r>
            <a:r>
              <a:t>årsklasse</a:t>
            </a:r>
          </a:p>
        </p:txBody>
      </p:sp>
      <p:grpSp>
        <p:nvGrpSpPr>
          <p:cNvPr id="129" name="object 13"/>
          <p:cNvGrpSpPr/>
          <p:nvPr/>
        </p:nvGrpSpPr>
        <p:grpSpPr>
          <a:xfrm>
            <a:off x="2891027" y="3570732"/>
            <a:ext cx="336805" cy="336804"/>
            <a:chOff x="0" y="0"/>
            <a:chExt cx="336804" cy="336803"/>
          </a:xfrm>
        </p:grpSpPr>
        <p:sp>
          <p:nvSpPr>
            <p:cNvPr id="127" name="Figur"/>
            <p:cNvSpPr/>
            <p:nvPr/>
          </p:nvSpPr>
          <p:spPr>
            <a:xfrm>
              <a:off x="0" y="0"/>
              <a:ext cx="336805" cy="336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09" y="21600"/>
                  </a:moveTo>
                  <a:lnTo>
                    <a:pt x="489" y="21600"/>
                  </a:lnTo>
                  <a:lnTo>
                    <a:pt x="195" y="21405"/>
                  </a:lnTo>
                  <a:lnTo>
                    <a:pt x="0" y="20818"/>
                  </a:lnTo>
                  <a:lnTo>
                    <a:pt x="0" y="20427"/>
                  </a:lnTo>
                  <a:lnTo>
                    <a:pt x="293" y="20232"/>
                  </a:lnTo>
                  <a:lnTo>
                    <a:pt x="20232" y="293"/>
                  </a:lnTo>
                  <a:lnTo>
                    <a:pt x="20427" y="0"/>
                  </a:lnTo>
                  <a:lnTo>
                    <a:pt x="20818" y="0"/>
                  </a:lnTo>
                  <a:lnTo>
                    <a:pt x="21405" y="195"/>
                  </a:lnTo>
                  <a:lnTo>
                    <a:pt x="21600" y="489"/>
                  </a:lnTo>
                  <a:lnTo>
                    <a:pt x="21600" y="880"/>
                  </a:lnTo>
                  <a:lnTo>
                    <a:pt x="19938" y="880"/>
                  </a:lnTo>
                  <a:lnTo>
                    <a:pt x="19938" y="1662"/>
                  </a:lnTo>
                  <a:lnTo>
                    <a:pt x="1662" y="19938"/>
                  </a:lnTo>
                  <a:lnTo>
                    <a:pt x="880" y="19938"/>
                  </a:lnTo>
                  <a:lnTo>
                    <a:pt x="1075" y="20525"/>
                  </a:lnTo>
                  <a:lnTo>
                    <a:pt x="880" y="20720"/>
                  </a:lnTo>
                  <a:lnTo>
                    <a:pt x="1141" y="20722"/>
                  </a:lnTo>
                  <a:lnTo>
                    <a:pt x="1368" y="21405"/>
                  </a:lnTo>
                  <a:lnTo>
                    <a:pt x="21405" y="21405"/>
                  </a:lnTo>
                  <a:lnTo>
                    <a:pt x="21209" y="21600"/>
                  </a:lnTo>
                  <a:close/>
                </a:path>
              </a:pathLst>
            </a:custGeom>
            <a:solidFill>
              <a:srgbClr val="4B77B3"/>
            </a:solidFill>
            <a:ln w="12700" cap="flat">
              <a:noFill/>
              <a:miter lim="400000"/>
            </a:ln>
            <a:effectLst/>
          </p:spPr>
          <p:txBody>
            <a:bodyPr wrap="square" lIns="45719" tIns="45719" rIns="45719" bIns="45719" numCol="1" anchor="t">
              <a:noAutofit/>
            </a:bodyPr>
            <a:lstStyle/>
            <a:p>
              <a:pPr/>
            </a:p>
          </p:txBody>
        </p:sp>
        <p:sp>
          <p:nvSpPr>
            <p:cNvPr id="128" name="Figur"/>
            <p:cNvSpPr/>
            <p:nvPr/>
          </p:nvSpPr>
          <p:spPr>
            <a:xfrm>
              <a:off x="13715" y="13715"/>
              <a:ext cx="323090" cy="32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68" y="823"/>
                  </a:moveTo>
                  <a:lnTo>
                    <a:pt x="19868" y="0"/>
                  </a:lnTo>
                  <a:lnTo>
                    <a:pt x="20450" y="235"/>
                  </a:lnTo>
                  <a:lnTo>
                    <a:pt x="19868" y="823"/>
                  </a:lnTo>
                  <a:close/>
                  <a:moveTo>
                    <a:pt x="21600" y="20983"/>
                  </a:moveTo>
                  <a:lnTo>
                    <a:pt x="20785" y="20983"/>
                  </a:lnTo>
                  <a:lnTo>
                    <a:pt x="20785" y="1231"/>
                  </a:lnTo>
                  <a:lnTo>
                    <a:pt x="21396" y="617"/>
                  </a:lnTo>
                  <a:lnTo>
                    <a:pt x="20785" y="370"/>
                  </a:lnTo>
                  <a:lnTo>
                    <a:pt x="20785" y="0"/>
                  </a:lnTo>
                  <a:lnTo>
                    <a:pt x="19868" y="0"/>
                  </a:lnTo>
                  <a:lnTo>
                    <a:pt x="21600" y="0"/>
                  </a:lnTo>
                  <a:lnTo>
                    <a:pt x="20683" y="0"/>
                  </a:lnTo>
                  <a:lnTo>
                    <a:pt x="20450" y="235"/>
                  </a:lnTo>
                  <a:lnTo>
                    <a:pt x="21600" y="235"/>
                  </a:lnTo>
                  <a:lnTo>
                    <a:pt x="21600" y="20983"/>
                  </a:lnTo>
                  <a:close/>
                  <a:moveTo>
                    <a:pt x="20785" y="1231"/>
                  </a:moveTo>
                  <a:lnTo>
                    <a:pt x="20785" y="370"/>
                  </a:lnTo>
                  <a:lnTo>
                    <a:pt x="21396" y="617"/>
                  </a:lnTo>
                  <a:lnTo>
                    <a:pt x="20785" y="1231"/>
                  </a:lnTo>
                  <a:close/>
                  <a:moveTo>
                    <a:pt x="204" y="20674"/>
                  </a:moveTo>
                  <a:lnTo>
                    <a:pt x="0" y="20057"/>
                  </a:lnTo>
                  <a:lnTo>
                    <a:pt x="815" y="20057"/>
                  </a:lnTo>
                  <a:lnTo>
                    <a:pt x="204" y="20674"/>
                  </a:lnTo>
                  <a:close/>
                  <a:moveTo>
                    <a:pt x="509" y="21600"/>
                  </a:moveTo>
                  <a:lnTo>
                    <a:pt x="272" y="20881"/>
                  </a:lnTo>
                  <a:lnTo>
                    <a:pt x="1220" y="20886"/>
                  </a:lnTo>
                  <a:lnTo>
                    <a:pt x="509" y="21600"/>
                  </a:lnTo>
                  <a:close/>
                  <a:moveTo>
                    <a:pt x="21396" y="21600"/>
                  </a:moveTo>
                  <a:lnTo>
                    <a:pt x="509" y="21600"/>
                  </a:lnTo>
                  <a:lnTo>
                    <a:pt x="1220" y="20886"/>
                  </a:lnTo>
                  <a:lnTo>
                    <a:pt x="20785" y="20983"/>
                  </a:lnTo>
                  <a:lnTo>
                    <a:pt x="21600" y="20983"/>
                  </a:lnTo>
                  <a:lnTo>
                    <a:pt x="21600" y="21394"/>
                  </a:lnTo>
                  <a:lnTo>
                    <a:pt x="21396"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30" name="object 14"/>
          <p:cNvSpPr/>
          <p:nvPr/>
        </p:nvSpPr>
        <p:spPr>
          <a:xfrm>
            <a:off x="2904744" y="3584447"/>
            <a:ext cx="310897" cy="31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1600" y="0"/>
                </a:lnTo>
                <a:lnTo>
                  <a:pt x="21600" y="21600"/>
                </a:lnTo>
                <a:close/>
              </a:path>
            </a:pathLst>
          </a:custGeom>
          <a:solidFill>
            <a:srgbClr val="4B77B3"/>
          </a:solidFill>
          <a:ln w="12700">
            <a:miter lim="400000"/>
          </a:ln>
        </p:spPr>
        <p:txBody>
          <a:bodyPr lIns="45719" rIns="45719"/>
          <a:lstStyle/>
          <a:p>
            <a:pPr/>
          </a:p>
        </p:txBody>
      </p:sp>
      <p:grpSp>
        <p:nvGrpSpPr>
          <p:cNvPr id="133" name="object 15"/>
          <p:cNvGrpSpPr/>
          <p:nvPr/>
        </p:nvGrpSpPr>
        <p:grpSpPr>
          <a:xfrm>
            <a:off x="2891027" y="3570732"/>
            <a:ext cx="336805" cy="336804"/>
            <a:chOff x="0" y="0"/>
            <a:chExt cx="336804" cy="336803"/>
          </a:xfrm>
        </p:grpSpPr>
        <p:sp>
          <p:nvSpPr>
            <p:cNvPr id="131" name="Figur"/>
            <p:cNvSpPr/>
            <p:nvPr/>
          </p:nvSpPr>
          <p:spPr>
            <a:xfrm>
              <a:off x="0" y="0"/>
              <a:ext cx="336805" cy="336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09" y="21600"/>
                  </a:moveTo>
                  <a:lnTo>
                    <a:pt x="489" y="21600"/>
                  </a:lnTo>
                  <a:lnTo>
                    <a:pt x="195" y="21405"/>
                  </a:lnTo>
                  <a:lnTo>
                    <a:pt x="0" y="20818"/>
                  </a:lnTo>
                  <a:lnTo>
                    <a:pt x="0" y="20427"/>
                  </a:lnTo>
                  <a:lnTo>
                    <a:pt x="293" y="20232"/>
                  </a:lnTo>
                  <a:lnTo>
                    <a:pt x="20232" y="293"/>
                  </a:lnTo>
                  <a:lnTo>
                    <a:pt x="20427" y="0"/>
                  </a:lnTo>
                  <a:lnTo>
                    <a:pt x="20818" y="0"/>
                  </a:lnTo>
                  <a:lnTo>
                    <a:pt x="21405" y="195"/>
                  </a:lnTo>
                  <a:lnTo>
                    <a:pt x="21600" y="489"/>
                  </a:lnTo>
                  <a:lnTo>
                    <a:pt x="21600" y="880"/>
                  </a:lnTo>
                  <a:lnTo>
                    <a:pt x="19938" y="880"/>
                  </a:lnTo>
                  <a:lnTo>
                    <a:pt x="19938" y="2925"/>
                  </a:lnTo>
                  <a:lnTo>
                    <a:pt x="2842" y="19938"/>
                  </a:lnTo>
                  <a:lnTo>
                    <a:pt x="880" y="19938"/>
                  </a:lnTo>
                  <a:lnTo>
                    <a:pt x="1368" y="21405"/>
                  </a:lnTo>
                  <a:lnTo>
                    <a:pt x="21405" y="21405"/>
                  </a:lnTo>
                  <a:lnTo>
                    <a:pt x="21209" y="21600"/>
                  </a:lnTo>
                  <a:close/>
                </a:path>
              </a:pathLst>
            </a:custGeom>
            <a:solidFill>
              <a:srgbClr val="4B77B3"/>
            </a:solidFill>
            <a:ln w="12700" cap="flat">
              <a:noFill/>
              <a:miter lim="400000"/>
            </a:ln>
            <a:effectLst/>
          </p:spPr>
          <p:txBody>
            <a:bodyPr wrap="square" lIns="45719" tIns="45719" rIns="45719" bIns="45719" numCol="1" anchor="t">
              <a:noAutofit/>
            </a:bodyPr>
            <a:lstStyle/>
            <a:p>
              <a:pPr/>
            </a:p>
          </p:txBody>
        </p:sp>
        <p:sp>
          <p:nvSpPr>
            <p:cNvPr id="132" name="Figur"/>
            <p:cNvSpPr/>
            <p:nvPr/>
          </p:nvSpPr>
          <p:spPr>
            <a:xfrm>
              <a:off x="13715" y="13715"/>
              <a:ext cx="323090" cy="32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68" y="2153"/>
                  </a:moveTo>
                  <a:lnTo>
                    <a:pt x="19868" y="0"/>
                  </a:lnTo>
                  <a:lnTo>
                    <a:pt x="21396" y="617"/>
                  </a:lnTo>
                  <a:lnTo>
                    <a:pt x="19868" y="2153"/>
                  </a:lnTo>
                  <a:close/>
                  <a:moveTo>
                    <a:pt x="19868" y="20983"/>
                  </a:moveTo>
                  <a:lnTo>
                    <a:pt x="19868" y="2153"/>
                  </a:lnTo>
                  <a:lnTo>
                    <a:pt x="21396" y="617"/>
                  </a:lnTo>
                  <a:lnTo>
                    <a:pt x="19868" y="0"/>
                  </a:lnTo>
                  <a:lnTo>
                    <a:pt x="21600" y="0"/>
                  </a:lnTo>
                  <a:lnTo>
                    <a:pt x="21600" y="20057"/>
                  </a:lnTo>
                  <a:lnTo>
                    <a:pt x="20785" y="20057"/>
                  </a:lnTo>
                  <a:lnTo>
                    <a:pt x="19868" y="20983"/>
                  </a:lnTo>
                  <a:close/>
                  <a:moveTo>
                    <a:pt x="509" y="21600"/>
                  </a:moveTo>
                  <a:lnTo>
                    <a:pt x="0" y="20057"/>
                  </a:lnTo>
                  <a:lnTo>
                    <a:pt x="2045" y="20057"/>
                  </a:lnTo>
                  <a:lnTo>
                    <a:pt x="509" y="21600"/>
                  </a:lnTo>
                  <a:close/>
                  <a:moveTo>
                    <a:pt x="21396" y="21600"/>
                  </a:moveTo>
                  <a:lnTo>
                    <a:pt x="509" y="21600"/>
                  </a:lnTo>
                  <a:lnTo>
                    <a:pt x="2045" y="20057"/>
                  </a:lnTo>
                  <a:lnTo>
                    <a:pt x="19868" y="20057"/>
                  </a:lnTo>
                  <a:lnTo>
                    <a:pt x="19868" y="20983"/>
                  </a:lnTo>
                  <a:lnTo>
                    <a:pt x="21600" y="20983"/>
                  </a:lnTo>
                  <a:lnTo>
                    <a:pt x="21600" y="21394"/>
                  </a:lnTo>
                  <a:lnTo>
                    <a:pt x="21396" y="21600"/>
                  </a:lnTo>
                  <a:close/>
                  <a:moveTo>
                    <a:pt x="21600" y="20983"/>
                  </a:moveTo>
                  <a:lnTo>
                    <a:pt x="19868" y="20983"/>
                  </a:lnTo>
                  <a:lnTo>
                    <a:pt x="20785" y="20057"/>
                  </a:lnTo>
                  <a:lnTo>
                    <a:pt x="21600" y="20057"/>
                  </a:lnTo>
                  <a:lnTo>
                    <a:pt x="21600" y="20983"/>
                  </a:lnTo>
                  <a:close/>
                </a:path>
              </a:pathLst>
            </a:custGeom>
            <a:noFill/>
            <a:ln w="12700" cap="flat">
              <a:noFill/>
              <a:miter lim="400000"/>
            </a:ln>
            <a:effectLst/>
          </p:spPr>
          <p:txBody>
            <a:bodyPr wrap="square" lIns="45719" tIns="45719" rIns="45719" bIns="45719" numCol="1" anchor="t">
              <a:noAutofit/>
            </a:bodyPr>
            <a:lstStyle/>
            <a:p>
              <a:pPr/>
            </a:p>
          </p:txBody>
        </p:sp>
      </p:grpSp>
      <p:sp>
        <p:nvSpPr>
          <p:cNvPr id="134" name="object 16"/>
          <p:cNvSpPr/>
          <p:nvPr/>
        </p:nvSpPr>
        <p:spPr>
          <a:xfrm>
            <a:off x="3406140" y="4666234"/>
            <a:ext cx="17678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solidFill>
            <a:srgbClr val="7997C3"/>
          </a:solidFill>
          <a:ln w="12700">
            <a:miter lim="400000"/>
          </a:ln>
        </p:spPr>
        <p:txBody>
          <a:bodyPr lIns="45719" rIns="45719"/>
          <a:lstStyle/>
          <a:p>
            <a:pPr/>
          </a:p>
        </p:txBody>
      </p:sp>
      <p:grpSp>
        <p:nvGrpSpPr>
          <p:cNvPr id="137" name="object 17"/>
          <p:cNvGrpSpPr/>
          <p:nvPr/>
        </p:nvGrpSpPr>
        <p:grpSpPr>
          <a:xfrm>
            <a:off x="3393947" y="3563110"/>
            <a:ext cx="1851661" cy="1123190"/>
            <a:chOff x="0" y="0"/>
            <a:chExt cx="1851660" cy="1123188"/>
          </a:xfrm>
        </p:grpSpPr>
        <p:sp>
          <p:nvSpPr>
            <p:cNvPr id="135" name="Figur"/>
            <p:cNvSpPr/>
            <p:nvPr/>
          </p:nvSpPr>
          <p:spPr>
            <a:xfrm>
              <a:off x="-1" y="0"/>
              <a:ext cx="1851662"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3" y="21600"/>
                  </a:moveTo>
                  <a:lnTo>
                    <a:pt x="71" y="21600"/>
                  </a:lnTo>
                  <a:lnTo>
                    <a:pt x="0" y="21483"/>
                  </a:lnTo>
                  <a:lnTo>
                    <a:pt x="0" y="117"/>
                  </a:lnTo>
                  <a:lnTo>
                    <a:pt x="71" y="0"/>
                  </a:lnTo>
                  <a:lnTo>
                    <a:pt x="21529" y="0"/>
                  </a:lnTo>
                  <a:lnTo>
                    <a:pt x="21600" y="117"/>
                  </a:lnTo>
                  <a:lnTo>
                    <a:pt x="21600" y="234"/>
                  </a:lnTo>
                  <a:lnTo>
                    <a:pt x="142" y="234"/>
                  </a:lnTo>
                  <a:lnTo>
                    <a:pt x="142" y="21336"/>
                  </a:lnTo>
                  <a:lnTo>
                    <a:pt x="2364" y="21336"/>
                  </a:lnTo>
                  <a:lnTo>
                    <a:pt x="2364" y="21483"/>
                  </a:lnTo>
                  <a:lnTo>
                    <a:pt x="2293" y="21600"/>
                  </a:lnTo>
                  <a:close/>
                </a:path>
              </a:pathLst>
            </a:custGeom>
            <a:solidFill>
              <a:srgbClr val="7997C3"/>
            </a:solidFill>
            <a:ln w="12700" cap="flat">
              <a:noFill/>
              <a:miter lim="400000"/>
            </a:ln>
            <a:effectLst/>
          </p:spPr>
          <p:txBody>
            <a:bodyPr wrap="square" lIns="45719" tIns="45719" rIns="45719" bIns="45719" numCol="1" anchor="t">
              <a:noAutofit/>
            </a:bodyPr>
            <a:lstStyle/>
            <a:p>
              <a:pPr/>
            </a:p>
          </p:txBody>
        </p:sp>
        <p:sp>
          <p:nvSpPr>
            <p:cNvPr id="136" name="Figur"/>
            <p:cNvSpPr/>
            <p:nvPr/>
          </p:nvSpPr>
          <p:spPr>
            <a:xfrm>
              <a:off x="188976" y="12192"/>
              <a:ext cx="16626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1" y="3720"/>
                  </a:moveTo>
                  <a:lnTo>
                    <a:pt x="178" y="3720"/>
                  </a:lnTo>
                  <a:lnTo>
                    <a:pt x="178" y="3480"/>
                  </a:lnTo>
                  <a:lnTo>
                    <a:pt x="21442" y="3480"/>
                  </a:lnTo>
                  <a:lnTo>
                    <a:pt x="21442" y="0"/>
                  </a:lnTo>
                  <a:lnTo>
                    <a:pt x="21600" y="0"/>
                  </a:lnTo>
                  <a:lnTo>
                    <a:pt x="21600" y="3630"/>
                  </a:lnTo>
                  <a:lnTo>
                    <a:pt x="21521" y="3720"/>
                  </a:lnTo>
                  <a:close/>
                  <a:moveTo>
                    <a:pt x="0" y="3720"/>
                  </a:moveTo>
                  <a:lnTo>
                    <a:pt x="178" y="3480"/>
                  </a:lnTo>
                  <a:lnTo>
                    <a:pt x="0" y="3720"/>
                  </a:lnTo>
                  <a:close/>
                  <a:moveTo>
                    <a:pt x="178" y="21600"/>
                  </a:moveTo>
                  <a:lnTo>
                    <a:pt x="0" y="21600"/>
                  </a:lnTo>
                  <a:lnTo>
                    <a:pt x="0" y="3720"/>
                  </a:lnTo>
                  <a:lnTo>
                    <a:pt x="178" y="3480"/>
                  </a:lnTo>
                  <a:lnTo>
                    <a:pt x="178"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38" name="object 18"/>
          <p:cNvSpPr/>
          <p:nvPr/>
        </p:nvSpPr>
        <p:spPr>
          <a:xfrm>
            <a:off x="3406140" y="3575050"/>
            <a:ext cx="1827278" cy="176530"/>
          </a:xfrm>
          <a:prstGeom prst="rect">
            <a:avLst/>
          </a:prstGeom>
          <a:solidFill>
            <a:srgbClr val="7997C3"/>
          </a:solidFill>
          <a:ln w="12700">
            <a:miter lim="400000"/>
          </a:ln>
        </p:spPr>
        <p:txBody>
          <a:bodyPr lIns="45719" rIns="45719"/>
          <a:lstStyle/>
          <a:p>
            <a:pPr/>
          </a:p>
        </p:txBody>
      </p:sp>
      <p:sp>
        <p:nvSpPr>
          <p:cNvPr id="139" name="object 19"/>
          <p:cNvSpPr/>
          <p:nvPr/>
        </p:nvSpPr>
        <p:spPr>
          <a:xfrm>
            <a:off x="3406140" y="3751579"/>
            <a:ext cx="176785" cy="920751"/>
          </a:xfrm>
          <a:prstGeom prst="rect">
            <a:avLst/>
          </a:prstGeom>
          <a:solidFill>
            <a:srgbClr val="7997C3"/>
          </a:solidFill>
          <a:ln w="12700">
            <a:miter lim="400000"/>
          </a:ln>
        </p:spPr>
        <p:txBody>
          <a:bodyPr lIns="45719" rIns="45719"/>
          <a:lstStyle/>
          <a:p>
            <a:pPr/>
          </a:p>
        </p:txBody>
      </p:sp>
      <p:grpSp>
        <p:nvGrpSpPr>
          <p:cNvPr id="142" name="object 20"/>
          <p:cNvGrpSpPr/>
          <p:nvPr/>
        </p:nvGrpSpPr>
        <p:grpSpPr>
          <a:xfrm>
            <a:off x="3393947" y="3563110"/>
            <a:ext cx="1851661" cy="1123190"/>
            <a:chOff x="0" y="0"/>
            <a:chExt cx="1851660" cy="1123188"/>
          </a:xfrm>
        </p:grpSpPr>
        <p:sp>
          <p:nvSpPr>
            <p:cNvPr id="140" name="Figur"/>
            <p:cNvSpPr/>
            <p:nvPr/>
          </p:nvSpPr>
          <p:spPr>
            <a:xfrm>
              <a:off x="-1" y="0"/>
              <a:ext cx="1851662"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3" y="21600"/>
                  </a:moveTo>
                  <a:lnTo>
                    <a:pt x="71" y="21600"/>
                  </a:lnTo>
                  <a:lnTo>
                    <a:pt x="0" y="21483"/>
                  </a:lnTo>
                  <a:lnTo>
                    <a:pt x="0" y="117"/>
                  </a:lnTo>
                  <a:lnTo>
                    <a:pt x="71" y="0"/>
                  </a:lnTo>
                  <a:lnTo>
                    <a:pt x="21529" y="0"/>
                  </a:lnTo>
                  <a:lnTo>
                    <a:pt x="21600" y="117"/>
                  </a:lnTo>
                  <a:lnTo>
                    <a:pt x="21600" y="234"/>
                  </a:lnTo>
                  <a:lnTo>
                    <a:pt x="302" y="234"/>
                  </a:lnTo>
                  <a:lnTo>
                    <a:pt x="142" y="469"/>
                  </a:lnTo>
                  <a:lnTo>
                    <a:pt x="302" y="469"/>
                  </a:lnTo>
                  <a:lnTo>
                    <a:pt x="302" y="21102"/>
                  </a:lnTo>
                  <a:lnTo>
                    <a:pt x="142" y="21102"/>
                  </a:lnTo>
                  <a:lnTo>
                    <a:pt x="302" y="21336"/>
                  </a:lnTo>
                  <a:lnTo>
                    <a:pt x="2364" y="21336"/>
                  </a:lnTo>
                  <a:lnTo>
                    <a:pt x="2364" y="21483"/>
                  </a:lnTo>
                  <a:lnTo>
                    <a:pt x="2293" y="21600"/>
                  </a:lnTo>
                  <a:close/>
                </a:path>
              </a:pathLst>
            </a:custGeom>
            <a:solidFill>
              <a:srgbClr val="7997C3"/>
            </a:solidFill>
            <a:ln w="12700" cap="flat">
              <a:noFill/>
              <a:miter lim="400000"/>
            </a:ln>
            <a:effectLst/>
          </p:spPr>
          <p:txBody>
            <a:bodyPr wrap="square" lIns="45719" tIns="45719" rIns="45719" bIns="45719" numCol="1" anchor="t">
              <a:noAutofit/>
            </a:bodyPr>
            <a:lstStyle/>
            <a:p>
              <a:pPr/>
            </a:p>
          </p:txBody>
        </p:sp>
        <p:sp>
          <p:nvSpPr>
            <p:cNvPr id="141" name="Figur"/>
            <p:cNvSpPr/>
            <p:nvPr/>
          </p:nvSpPr>
          <p:spPr>
            <a:xfrm>
              <a:off x="12192" y="12191"/>
              <a:ext cx="1839469" cy="1097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 y="240"/>
                  </a:moveTo>
                  <a:lnTo>
                    <a:pt x="0" y="240"/>
                  </a:lnTo>
                  <a:lnTo>
                    <a:pt x="161" y="0"/>
                  </a:lnTo>
                  <a:lnTo>
                    <a:pt x="161" y="240"/>
                  </a:lnTo>
                  <a:close/>
                  <a:moveTo>
                    <a:pt x="21296" y="240"/>
                  </a:moveTo>
                  <a:lnTo>
                    <a:pt x="161" y="240"/>
                  </a:lnTo>
                  <a:lnTo>
                    <a:pt x="161" y="0"/>
                  </a:lnTo>
                  <a:lnTo>
                    <a:pt x="21296" y="0"/>
                  </a:lnTo>
                  <a:lnTo>
                    <a:pt x="21296" y="240"/>
                  </a:lnTo>
                  <a:close/>
                  <a:moveTo>
                    <a:pt x="21296" y="3480"/>
                  </a:moveTo>
                  <a:lnTo>
                    <a:pt x="21296" y="0"/>
                  </a:lnTo>
                  <a:lnTo>
                    <a:pt x="21457" y="240"/>
                  </a:lnTo>
                  <a:lnTo>
                    <a:pt x="21600" y="240"/>
                  </a:lnTo>
                  <a:lnTo>
                    <a:pt x="21600" y="3240"/>
                  </a:lnTo>
                  <a:lnTo>
                    <a:pt x="21457" y="3240"/>
                  </a:lnTo>
                  <a:lnTo>
                    <a:pt x="21296" y="3480"/>
                  </a:lnTo>
                  <a:close/>
                  <a:moveTo>
                    <a:pt x="21600" y="240"/>
                  </a:moveTo>
                  <a:lnTo>
                    <a:pt x="21457" y="240"/>
                  </a:lnTo>
                  <a:lnTo>
                    <a:pt x="21296" y="0"/>
                  </a:lnTo>
                  <a:lnTo>
                    <a:pt x="21600" y="0"/>
                  </a:lnTo>
                  <a:lnTo>
                    <a:pt x="21600" y="240"/>
                  </a:lnTo>
                  <a:close/>
                  <a:moveTo>
                    <a:pt x="1933" y="21600"/>
                  </a:moveTo>
                  <a:lnTo>
                    <a:pt x="1933" y="3360"/>
                  </a:lnTo>
                  <a:lnTo>
                    <a:pt x="2004" y="3240"/>
                  </a:lnTo>
                  <a:lnTo>
                    <a:pt x="21296" y="3240"/>
                  </a:lnTo>
                  <a:lnTo>
                    <a:pt x="21296" y="3480"/>
                  </a:lnTo>
                  <a:lnTo>
                    <a:pt x="2237" y="3480"/>
                  </a:lnTo>
                  <a:lnTo>
                    <a:pt x="2076" y="3720"/>
                  </a:lnTo>
                  <a:lnTo>
                    <a:pt x="2237" y="3720"/>
                  </a:lnTo>
                  <a:lnTo>
                    <a:pt x="2237" y="21360"/>
                  </a:lnTo>
                  <a:lnTo>
                    <a:pt x="2076" y="21360"/>
                  </a:lnTo>
                  <a:lnTo>
                    <a:pt x="1933" y="21600"/>
                  </a:lnTo>
                  <a:close/>
                  <a:moveTo>
                    <a:pt x="21528" y="3720"/>
                  </a:moveTo>
                  <a:lnTo>
                    <a:pt x="2237" y="3720"/>
                  </a:lnTo>
                  <a:lnTo>
                    <a:pt x="2237" y="3480"/>
                  </a:lnTo>
                  <a:lnTo>
                    <a:pt x="21296" y="3480"/>
                  </a:lnTo>
                  <a:lnTo>
                    <a:pt x="21457" y="3240"/>
                  </a:lnTo>
                  <a:lnTo>
                    <a:pt x="21600" y="3240"/>
                  </a:lnTo>
                  <a:lnTo>
                    <a:pt x="21600" y="3630"/>
                  </a:lnTo>
                  <a:lnTo>
                    <a:pt x="21528" y="3720"/>
                  </a:lnTo>
                  <a:close/>
                  <a:moveTo>
                    <a:pt x="2237" y="3720"/>
                  </a:moveTo>
                  <a:lnTo>
                    <a:pt x="2076" y="3720"/>
                  </a:lnTo>
                  <a:lnTo>
                    <a:pt x="2237" y="3480"/>
                  </a:lnTo>
                  <a:lnTo>
                    <a:pt x="2237" y="3720"/>
                  </a:lnTo>
                  <a:close/>
                  <a:moveTo>
                    <a:pt x="161" y="21600"/>
                  </a:moveTo>
                  <a:lnTo>
                    <a:pt x="0" y="21360"/>
                  </a:lnTo>
                  <a:lnTo>
                    <a:pt x="161" y="21360"/>
                  </a:lnTo>
                  <a:lnTo>
                    <a:pt x="161" y="21600"/>
                  </a:lnTo>
                  <a:close/>
                  <a:moveTo>
                    <a:pt x="1933" y="21600"/>
                  </a:moveTo>
                  <a:lnTo>
                    <a:pt x="161" y="21600"/>
                  </a:lnTo>
                  <a:lnTo>
                    <a:pt x="161" y="21360"/>
                  </a:lnTo>
                  <a:lnTo>
                    <a:pt x="1933" y="21360"/>
                  </a:lnTo>
                  <a:lnTo>
                    <a:pt x="1933" y="21600"/>
                  </a:lnTo>
                  <a:close/>
                  <a:moveTo>
                    <a:pt x="2237" y="21600"/>
                  </a:moveTo>
                  <a:lnTo>
                    <a:pt x="1933" y="21600"/>
                  </a:lnTo>
                  <a:lnTo>
                    <a:pt x="2076" y="21360"/>
                  </a:lnTo>
                  <a:lnTo>
                    <a:pt x="2237" y="21360"/>
                  </a:lnTo>
                  <a:lnTo>
                    <a:pt x="2237"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43" name="object 21"/>
          <p:cNvSpPr txBox="1"/>
          <p:nvPr/>
        </p:nvSpPr>
        <p:spPr>
          <a:xfrm>
            <a:off x="3607308" y="3764279"/>
            <a:ext cx="1649096" cy="8031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63220" indent="76200">
              <a:lnSpc>
                <a:spcPts val="2100"/>
              </a:lnSpc>
              <a:spcBef>
                <a:spcPts val="500"/>
              </a:spcBef>
              <a:defRPr spc="-9" sz="2000"/>
            </a:pPr>
            <a:r>
              <a:t>Nivå </a:t>
            </a:r>
            <a:r>
              <a:rPr spc="0"/>
              <a:t>2</a:t>
            </a:r>
            <a:r>
              <a:rPr spc="-85"/>
              <a:t> </a:t>
            </a:r>
            <a:r>
              <a:rPr spc="-4"/>
              <a:t>egen  </a:t>
            </a:r>
            <a:r>
              <a:t>årsklasse</a:t>
            </a:r>
          </a:p>
        </p:txBody>
      </p:sp>
      <p:sp>
        <p:nvSpPr>
          <p:cNvPr id="144" name="object 22"/>
          <p:cNvSpPr/>
          <p:nvPr/>
        </p:nvSpPr>
        <p:spPr>
          <a:xfrm>
            <a:off x="3607308" y="3764279"/>
            <a:ext cx="1648968" cy="938785"/>
          </a:xfrm>
          <a:prstGeom prst="rect">
            <a:avLst/>
          </a:prstGeom>
          <a:blipFill>
            <a:blip r:embed="rId4"/>
            <a:stretch>
              <a:fillRect/>
            </a:stretch>
          </a:blipFill>
          <a:ln w="12700">
            <a:miter lim="400000"/>
          </a:ln>
        </p:spPr>
        <p:txBody>
          <a:bodyPr lIns="45719" rIns="45719"/>
          <a:lstStyle/>
          <a:p>
            <a:pPr/>
          </a:p>
        </p:txBody>
      </p:sp>
      <p:sp>
        <p:nvSpPr>
          <p:cNvPr id="145" name="object 23"/>
          <p:cNvSpPr txBox="1"/>
          <p:nvPr/>
        </p:nvSpPr>
        <p:spPr>
          <a:xfrm>
            <a:off x="3670832" y="3828315"/>
            <a:ext cx="1228091" cy="8031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ts val="2100"/>
              </a:lnSpc>
              <a:defRPr spc="-9" sz="2000"/>
            </a:pPr>
            <a:r>
              <a:t>Nivå </a:t>
            </a:r>
            <a:r>
              <a:rPr spc="0"/>
              <a:t>2</a:t>
            </a:r>
            <a:r>
              <a:rPr spc="-85"/>
              <a:t> </a:t>
            </a:r>
            <a:r>
              <a:rPr spc="-4"/>
              <a:t>egen  </a:t>
            </a:r>
            <a:r>
              <a:t>årsklasse</a:t>
            </a:r>
          </a:p>
        </p:txBody>
      </p:sp>
      <p:grpSp>
        <p:nvGrpSpPr>
          <p:cNvPr id="148" name="object 24"/>
          <p:cNvGrpSpPr/>
          <p:nvPr/>
        </p:nvGrpSpPr>
        <p:grpSpPr>
          <a:xfrm>
            <a:off x="4893564" y="3080004"/>
            <a:ext cx="338329" cy="336804"/>
            <a:chOff x="0" y="0"/>
            <a:chExt cx="338328" cy="336803"/>
          </a:xfrm>
        </p:grpSpPr>
        <p:sp>
          <p:nvSpPr>
            <p:cNvPr id="146" name="Figur"/>
            <p:cNvSpPr/>
            <p:nvPr/>
          </p:nvSpPr>
          <p:spPr>
            <a:xfrm>
              <a:off x="0" y="0"/>
              <a:ext cx="338329" cy="336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11" y="21600"/>
                  </a:moveTo>
                  <a:lnTo>
                    <a:pt x="584" y="21600"/>
                  </a:lnTo>
                  <a:lnTo>
                    <a:pt x="292" y="21405"/>
                  </a:lnTo>
                  <a:lnTo>
                    <a:pt x="97" y="21111"/>
                  </a:lnTo>
                  <a:lnTo>
                    <a:pt x="0" y="20818"/>
                  </a:lnTo>
                  <a:lnTo>
                    <a:pt x="97" y="20427"/>
                  </a:lnTo>
                  <a:lnTo>
                    <a:pt x="20432" y="0"/>
                  </a:lnTo>
                  <a:lnTo>
                    <a:pt x="20724" y="0"/>
                  </a:lnTo>
                  <a:lnTo>
                    <a:pt x="21016" y="98"/>
                  </a:lnTo>
                  <a:lnTo>
                    <a:pt x="21405" y="195"/>
                  </a:lnTo>
                  <a:lnTo>
                    <a:pt x="21600" y="489"/>
                  </a:lnTo>
                  <a:lnTo>
                    <a:pt x="21600" y="880"/>
                  </a:lnTo>
                  <a:lnTo>
                    <a:pt x="19946" y="880"/>
                  </a:lnTo>
                  <a:lnTo>
                    <a:pt x="19946" y="1564"/>
                  </a:lnTo>
                  <a:lnTo>
                    <a:pt x="1654" y="19938"/>
                  </a:lnTo>
                  <a:lnTo>
                    <a:pt x="876" y="19938"/>
                  </a:lnTo>
                  <a:lnTo>
                    <a:pt x="1098" y="20497"/>
                  </a:lnTo>
                  <a:lnTo>
                    <a:pt x="876" y="20720"/>
                  </a:lnTo>
                  <a:lnTo>
                    <a:pt x="1188" y="20722"/>
                  </a:lnTo>
                  <a:lnTo>
                    <a:pt x="1459" y="21405"/>
                  </a:lnTo>
                  <a:lnTo>
                    <a:pt x="21405" y="21405"/>
                  </a:lnTo>
                  <a:lnTo>
                    <a:pt x="21211" y="21600"/>
                  </a:lnTo>
                  <a:close/>
                </a:path>
              </a:pathLst>
            </a:custGeom>
            <a:solidFill>
              <a:srgbClr val="A5B6D4"/>
            </a:solidFill>
            <a:ln w="12700" cap="flat">
              <a:noFill/>
              <a:miter lim="400000"/>
            </a:ln>
            <a:effectLst/>
          </p:spPr>
          <p:txBody>
            <a:bodyPr wrap="square" lIns="45719" tIns="45719" rIns="45719" bIns="45719" numCol="1" anchor="t">
              <a:noAutofit/>
            </a:bodyPr>
            <a:lstStyle/>
            <a:p>
              <a:pPr/>
            </a:p>
          </p:txBody>
        </p:sp>
        <p:sp>
          <p:nvSpPr>
            <p:cNvPr id="147" name="Figur"/>
            <p:cNvSpPr/>
            <p:nvPr/>
          </p:nvSpPr>
          <p:spPr>
            <a:xfrm>
              <a:off x="13715" y="13715"/>
              <a:ext cx="324614" cy="32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983"/>
                  </a:moveTo>
                  <a:lnTo>
                    <a:pt x="20687" y="20983"/>
                  </a:lnTo>
                  <a:lnTo>
                    <a:pt x="20687" y="1134"/>
                  </a:lnTo>
                  <a:lnTo>
                    <a:pt x="21296" y="514"/>
                  </a:lnTo>
                  <a:lnTo>
                    <a:pt x="20687" y="294"/>
                  </a:lnTo>
                  <a:lnTo>
                    <a:pt x="20687" y="0"/>
                  </a:lnTo>
                  <a:lnTo>
                    <a:pt x="21600" y="0"/>
                  </a:lnTo>
                  <a:lnTo>
                    <a:pt x="21600" y="20983"/>
                  </a:lnTo>
                  <a:close/>
                  <a:moveTo>
                    <a:pt x="19876" y="720"/>
                  </a:moveTo>
                  <a:lnTo>
                    <a:pt x="19876" y="0"/>
                  </a:lnTo>
                  <a:lnTo>
                    <a:pt x="20399" y="190"/>
                  </a:lnTo>
                  <a:lnTo>
                    <a:pt x="19876" y="720"/>
                  </a:lnTo>
                  <a:close/>
                  <a:moveTo>
                    <a:pt x="20399" y="190"/>
                  </a:moveTo>
                  <a:lnTo>
                    <a:pt x="19876" y="0"/>
                  </a:lnTo>
                  <a:lnTo>
                    <a:pt x="20586" y="0"/>
                  </a:lnTo>
                  <a:lnTo>
                    <a:pt x="20399" y="190"/>
                  </a:lnTo>
                  <a:close/>
                  <a:moveTo>
                    <a:pt x="20687" y="1134"/>
                  </a:moveTo>
                  <a:lnTo>
                    <a:pt x="20687" y="294"/>
                  </a:lnTo>
                  <a:lnTo>
                    <a:pt x="21296" y="514"/>
                  </a:lnTo>
                  <a:lnTo>
                    <a:pt x="20687" y="1134"/>
                  </a:lnTo>
                  <a:close/>
                  <a:moveTo>
                    <a:pt x="232" y="20645"/>
                  </a:moveTo>
                  <a:lnTo>
                    <a:pt x="0" y="20057"/>
                  </a:lnTo>
                  <a:lnTo>
                    <a:pt x="811" y="20057"/>
                  </a:lnTo>
                  <a:lnTo>
                    <a:pt x="232" y="20645"/>
                  </a:lnTo>
                  <a:close/>
                  <a:moveTo>
                    <a:pt x="608" y="21600"/>
                  </a:moveTo>
                  <a:lnTo>
                    <a:pt x="325" y="20882"/>
                  </a:lnTo>
                  <a:lnTo>
                    <a:pt x="1309" y="20887"/>
                  </a:lnTo>
                  <a:lnTo>
                    <a:pt x="608" y="21600"/>
                  </a:lnTo>
                  <a:close/>
                  <a:moveTo>
                    <a:pt x="21397" y="21600"/>
                  </a:moveTo>
                  <a:lnTo>
                    <a:pt x="608" y="21600"/>
                  </a:lnTo>
                  <a:lnTo>
                    <a:pt x="1309" y="20887"/>
                  </a:lnTo>
                  <a:lnTo>
                    <a:pt x="21600" y="20983"/>
                  </a:lnTo>
                  <a:lnTo>
                    <a:pt x="21600" y="21394"/>
                  </a:lnTo>
                  <a:lnTo>
                    <a:pt x="21397"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49" name="object 25"/>
          <p:cNvSpPr/>
          <p:nvPr/>
        </p:nvSpPr>
        <p:spPr>
          <a:xfrm>
            <a:off x="4907279" y="3093720"/>
            <a:ext cx="310896" cy="31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1600" y="0"/>
                </a:lnTo>
                <a:lnTo>
                  <a:pt x="21600" y="21600"/>
                </a:lnTo>
                <a:close/>
              </a:path>
            </a:pathLst>
          </a:custGeom>
          <a:solidFill>
            <a:srgbClr val="A5B6D4"/>
          </a:solidFill>
          <a:ln w="12700">
            <a:miter lim="400000"/>
          </a:ln>
        </p:spPr>
        <p:txBody>
          <a:bodyPr lIns="45719" rIns="45719"/>
          <a:lstStyle/>
          <a:p>
            <a:pPr/>
          </a:p>
        </p:txBody>
      </p:sp>
      <p:grpSp>
        <p:nvGrpSpPr>
          <p:cNvPr id="152" name="object 26"/>
          <p:cNvGrpSpPr/>
          <p:nvPr/>
        </p:nvGrpSpPr>
        <p:grpSpPr>
          <a:xfrm>
            <a:off x="4893564" y="3080004"/>
            <a:ext cx="338329" cy="336804"/>
            <a:chOff x="0" y="0"/>
            <a:chExt cx="338328" cy="336803"/>
          </a:xfrm>
        </p:grpSpPr>
        <p:sp>
          <p:nvSpPr>
            <p:cNvPr id="150" name="Figur"/>
            <p:cNvSpPr/>
            <p:nvPr/>
          </p:nvSpPr>
          <p:spPr>
            <a:xfrm>
              <a:off x="0" y="0"/>
              <a:ext cx="338329" cy="336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11" y="21600"/>
                  </a:moveTo>
                  <a:lnTo>
                    <a:pt x="584" y="21600"/>
                  </a:lnTo>
                  <a:lnTo>
                    <a:pt x="292" y="21405"/>
                  </a:lnTo>
                  <a:lnTo>
                    <a:pt x="97" y="21111"/>
                  </a:lnTo>
                  <a:lnTo>
                    <a:pt x="0" y="20818"/>
                  </a:lnTo>
                  <a:lnTo>
                    <a:pt x="97" y="20427"/>
                  </a:lnTo>
                  <a:lnTo>
                    <a:pt x="20432" y="0"/>
                  </a:lnTo>
                  <a:lnTo>
                    <a:pt x="20724" y="0"/>
                  </a:lnTo>
                  <a:lnTo>
                    <a:pt x="21016" y="98"/>
                  </a:lnTo>
                  <a:lnTo>
                    <a:pt x="21405" y="195"/>
                  </a:lnTo>
                  <a:lnTo>
                    <a:pt x="21600" y="489"/>
                  </a:lnTo>
                  <a:lnTo>
                    <a:pt x="21600" y="880"/>
                  </a:lnTo>
                  <a:lnTo>
                    <a:pt x="19946" y="880"/>
                  </a:lnTo>
                  <a:lnTo>
                    <a:pt x="19946" y="2743"/>
                  </a:lnTo>
                  <a:lnTo>
                    <a:pt x="2912" y="19938"/>
                  </a:lnTo>
                  <a:lnTo>
                    <a:pt x="876" y="19938"/>
                  </a:lnTo>
                  <a:lnTo>
                    <a:pt x="1459" y="21405"/>
                  </a:lnTo>
                  <a:lnTo>
                    <a:pt x="21405" y="21405"/>
                  </a:lnTo>
                  <a:lnTo>
                    <a:pt x="21211" y="21600"/>
                  </a:lnTo>
                  <a:close/>
                </a:path>
              </a:pathLst>
            </a:custGeom>
            <a:solidFill>
              <a:srgbClr val="A5B6D4"/>
            </a:solidFill>
            <a:ln w="12700" cap="flat">
              <a:noFill/>
              <a:miter lim="400000"/>
            </a:ln>
            <a:effectLst/>
          </p:spPr>
          <p:txBody>
            <a:bodyPr wrap="square" lIns="45719" tIns="45719" rIns="45719" bIns="45719" numCol="1" anchor="t">
              <a:noAutofit/>
            </a:bodyPr>
            <a:lstStyle/>
            <a:p>
              <a:pPr/>
            </a:p>
          </p:txBody>
        </p:sp>
        <p:sp>
          <p:nvSpPr>
            <p:cNvPr id="151" name="Figur"/>
            <p:cNvSpPr/>
            <p:nvPr/>
          </p:nvSpPr>
          <p:spPr>
            <a:xfrm>
              <a:off x="13715" y="13715"/>
              <a:ext cx="324614" cy="32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76" y="1961"/>
                  </a:moveTo>
                  <a:lnTo>
                    <a:pt x="19876" y="0"/>
                  </a:lnTo>
                  <a:lnTo>
                    <a:pt x="21296" y="514"/>
                  </a:lnTo>
                  <a:lnTo>
                    <a:pt x="19876" y="1961"/>
                  </a:lnTo>
                  <a:close/>
                  <a:moveTo>
                    <a:pt x="19876" y="20983"/>
                  </a:moveTo>
                  <a:lnTo>
                    <a:pt x="19876" y="1961"/>
                  </a:lnTo>
                  <a:lnTo>
                    <a:pt x="21296" y="514"/>
                  </a:lnTo>
                  <a:lnTo>
                    <a:pt x="19876" y="0"/>
                  </a:lnTo>
                  <a:lnTo>
                    <a:pt x="21600" y="0"/>
                  </a:lnTo>
                  <a:lnTo>
                    <a:pt x="21600" y="20057"/>
                  </a:lnTo>
                  <a:lnTo>
                    <a:pt x="20687" y="20057"/>
                  </a:lnTo>
                  <a:lnTo>
                    <a:pt x="19876" y="20983"/>
                  </a:lnTo>
                  <a:close/>
                  <a:moveTo>
                    <a:pt x="608" y="21600"/>
                  </a:moveTo>
                  <a:lnTo>
                    <a:pt x="0" y="20057"/>
                  </a:lnTo>
                  <a:lnTo>
                    <a:pt x="2122" y="20057"/>
                  </a:lnTo>
                  <a:lnTo>
                    <a:pt x="608" y="21600"/>
                  </a:lnTo>
                  <a:close/>
                  <a:moveTo>
                    <a:pt x="21397" y="21600"/>
                  </a:moveTo>
                  <a:lnTo>
                    <a:pt x="608" y="21600"/>
                  </a:lnTo>
                  <a:lnTo>
                    <a:pt x="2122" y="20057"/>
                  </a:lnTo>
                  <a:lnTo>
                    <a:pt x="19876" y="20057"/>
                  </a:lnTo>
                  <a:lnTo>
                    <a:pt x="19876" y="20983"/>
                  </a:lnTo>
                  <a:lnTo>
                    <a:pt x="21600" y="20983"/>
                  </a:lnTo>
                  <a:lnTo>
                    <a:pt x="21600" y="21394"/>
                  </a:lnTo>
                  <a:lnTo>
                    <a:pt x="21397" y="21600"/>
                  </a:lnTo>
                  <a:close/>
                  <a:moveTo>
                    <a:pt x="21600" y="20983"/>
                  </a:moveTo>
                  <a:lnTo>
                    <a:pt x="19876" y="20983"/>
                  </a:lnTo>
                  <a:lnTo>
                    <a:pt x="20687" y="20057"/>
                  </a:lnTo>
                  <a:lnTo>
                    <a:pt x="21600" y="20057"/>
                  </a:lnTo>
                  <a:lnTo>
                    <a:pt x="21600" y="20983"/>
                  </a:lnTo>
                  <a:close/>
                </a:path>
              </a:pathLst>
            </a:custGeom>
            <a:noFill/>
            <a:ln w="12700" cap="flat">
              <a:noFill/>
              <a:miter lim="400000"/>
            </a:ln>
            <a:effectLst/>
          </p:spPr>
          <p:txBody>
            <a:bodyPr wrap="square" lIns="45719" tIns="45719" rIns="45719" bIns="45719" numCol="1" anchor="t">
              <a:noAutofit/>
            </a:bodyPr>
            <a:lstStyle/>
            <a:p>
              <a:pPr/>
            </a:p>
          </p:txBody>
        </p:sp>
      </p:grpSp>
      <p:grpSp>
        <p:nvGrpSpPr>
          <p:cNvPr id="155" name="object 27"/>
          <p:cNvGrpSpPr/>
          <p:nvPr/>
        </p:nvGrpSpPr>
        <p:grpSpPr>
          <a:xfrm>
            <a:off x="5439154" y="3121151"/>
            <a:ext cx="176786" cy="1097281"/>
            <a:chOff x="0" y="0"/>
            <a:chExt cx="176784" cy="1097280"/>
          </a:xfrm>
        </p:grpSpPr>
        <p:sp>
          <p:nvSpPr>
            <p:cNvPr id="153"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path>
              </a:pathLst>
            </a:custGeom>
            <a:noFill/>
            <a:ln w="12700" cap="flat">
              <a:noFill/>
              <a:miter lim="400000"/>
            </a:ln>
            <a:effectLst/>
          </p:spPr>
          <p:txBody>
            <a:bodyPr wrap="square" lIns="45719" tIns="45719" rIns="45719" bIns="45719" numCol="1" anchor="t">
              <a:noAutofit/>
            </a:bodyPr>
            <a:lstStyle/>
            <a:p>
              <a:pPr/>
            </a:p>
          </p:txBody>
        </p:sp>
        <p:sp>
          <p:nvSpPr>
            <p:cNvPr id="154"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12700" cap="flat">
              <a:noFill/>
              <a:miter lim="400000"/>
            </a:ln>
            <a:effectLst/>
          </p:spPr>
          <p:txBody>
            <a:bodyPr wrap="square" lIns="45719" tIns="45719" rIns="45719" bIns="45719" numCol="1" anchor="t">
              <a:noAutofit/>
            </a:bodyPr>
            <a:lstStyle/>
            <a:p>
              <a:pPr/>
            </a:p>
          </p:txBody>
        </p:sp>
      </p:grpSp>
      <p:grpSp>
        <p:nvGrpSpPr>
          <p:cNvPr id="158" name="object 28"/>
          <p:cNvGrpSpPr/>
          <p:nvPr/>
        </p:nvGrpSpPr>
        <p:grpSpPr>
          <a:xfrm>
            <a:off x="5426964" y="3107435"/>
            <a:ext cx="1851662" cy="1123190"/>
            <a:chOff x="0" y="0"/>
            <a:chExt cx="1851661" cy="1123188"/>
          </a:xfrm>
        </p:grpSpPr>
        <p:sp>
          <p:nvSpPr>
            <p:cNvPr id="156"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3" y="21600"/>
                  </a:moveTo>
                  <a:lnTo>
                    <a:pt x="71" y="21600"/>
                  </a:lnTo>
                  <a:lnTo>
                    <a:pt x="0" y="21512"/>
                  </a:lnTo>
                  <a:lnTo>
                    <a:pt x="0" y="117"/>
                  </a:lnTo>
                  <a:lnTo>
                    <a:pt x="71" y="0"/>
                  </a:lnTo>
                  <a:lnTo>
                    <a:pt x="21529" y="0"/>
                  </a:lnTo>
                  <a:lnTo>
                    <a:pt x="21600" y="117"/>
                  </a:lnTo>
                  <a:lnTo>
                    <a:pt x="21600" y="264"/>
                  </a:lnTo>
                  <a:lnTo>
                    <a:pt x="142" y="264"/>
                  </a:lnTo>
                  <a:lnTo>
                    <a:pt x="142" y="21366"/>
                  </a:lnTo>
                  <a:lnTo>
                    <a:pt x="2364" y="21366"/>
                  </a:lnTo>
                  <a:lnTo>
                    <a:pt x="2364" y="21512"/>
                  </a:lnTo>
                  <a:lnTo>
                    <a:pt x="2293" y="21600"/>
                  </a:lnTo>
                  <a:close/>
                </a:path>
              </a:pathLst>
            </a:custGeom>
            <a:solidFill>
              <a:srgbClr val="A5B6D4"/>
            </a:solidFill>
            <a:ln w="12700" cap="flat">
              <a:noFill/>
              <a:miter lim="400000"/>
            </a:ln>
            <a:effectLst/>
          </p:spPr>
          <p:txBody>
            <a:bodyPr wrap="square" lIns="45719" tIns="45719" rIns="45719" bIns="45719" numCol="1" anchor="t">
              <a:noAutofit/>
            </a:bodyPr>
            <a:lstStyle/>
            <a:p>
              <a:pPr/>
            </a:p>
          </p:txBody>
        </p:sp>
        <p:sp>
          <p:nvSpPr>
            <p:cNvPr id="157" name="Figur"/>
            <p:cNvSpPr/>
            <p:nvPr/>
          </p:nvSpPr>
          <p:spPr>
            <a:xfrm>
              <a:off x="188976" y="13716"/>
              <a:ext cx="1662685"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1" y="3720"/>
                  </a:moveTo>
                  <a:lnTo>
                    <a:pt x="178" y="3720"/>
                  </a:lnTo>
                  <a:lnTo>
                    <a:pt x="178" y="3480"/>
                  </a:lnTo>
                  <a:lnTo>
                    <a:pt x="21442" y="3480"/>
                  </a:lnTo>
                  <a:lnTo>
                    <a:pt x="21442" y="0"/>
                  </a:lnTo>
                  <a:lnTo>
                    <a:pt x="21600" y="0"/>
                  </a:lnTo>
                  <a:lnTo>
                    <a:pt x="21600" y="3600"/>
                  </a:lnTo>
                  <a:lnTo>
                    <a:pt x="21521" y="3720"/>
                  </a:lnTo>
                  <a:close/>
                  <a:moveTo>
                    <a:pt x="0" y="3720"/>
                  </a:moveTo>
                  <a:lnTo>
                    <a:pt x="178" y="3480"/>
                  </a:lnTo>
                  <a:lnTo>
                    <a:pt x="0" y="3720"/>
                  </a:lnTo>
                  <a:close/>
                  <a:moveTo>
                    <a:pt x="178" y="21600"/>
                  </a:moveTo>
                  <a:lnTo>
                    <a:pt x="0" y="21600"/>
                  </a:lnTo>
                  <a:lnTo>
                    <a:pt x="0" y="3720"/>
                  </a:lnTo>
                  <a:lnTo>
                    <a:pt x="178" y="3480"/>
                  </a:lnTo>
                  <a:lnTo>
                    <a:pt x="178"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59" name="object 29"/>
          <p:cNvSpPr/>
          <p:nvPr/>
        </p:nvSpPr>
        <p:spPr>
          <a:xfrm>
            <a:off x="5439154" y="3121660"/>
            <a:ext cx="1827278" cy="176531"/>
          </a:xfrm>
          <a:prstGeom prst="rect">
            <a:avLst/>
          </a:prstGeom>
          <a:solidFill>
            <a:srgbClr val="A5B6D4"/>
          </a:solidFill>
          <a:ln w="12700">
            <a:miter lim="400000"/>
          </a:ln>
        </p:spPr>
        <p:txBody>
          <a:bodyPr lIns="45719" rIns="45719"/>
          <a:lstStyle/>
          <a:p>
            <a:pPr/>
          </a:p>
        </p:txBody>
      </p:sp>
      <p:sp>
        <p:nvSpPr>
          <p:cNvPr id="160" name="object 30"/>
          <p:cNvSpPr/>
          <p:nvPr/>
        </p:nvSpPr>
        <p:spPr>
          <a:xfrm>
            <a:off x="5439154" y="3298190"/>
            <a:ext cx="176786" cy="920751"/>
          </a:xfrm>
          <a:prstGeom prst="rect">
            <a:avLst/>
          </a:prstGeom>
          <a:solidFill>
            <a:srgbClr val="A5B6D4"/>
          </a:solidFill>
          <a:ln w="12700">
            <a:miter lim="400000"/>
          </a:ln>
        </p:spPr>
        <p:txBody>
          <a:bodyPr lIns="45719" rIns="45719"/>
          <a:lstStyle/>
          <a:p>
            <a:pPr/>
          </a:p>
        </p:txBody>
      </p:sp>
      <p:grpSp>
        <p:nvGrpSpPr>
          <p:cNvPr id="163" name="object 31"/>
          <p:cNvGrpSpPr/>
          <p:nvPr/>
        </p:nvGrpSpPr>
        <p:grpSpPr>
          <a:xfrm>
            <a:off x="5426964" y="3107435"/>
            <a:ext cx="1851662" cy="1123190"/>
            <a:chOff x="0" y="0"/>
            <a:chExt cx="1851661" cy="1123188"/>
          </a:xfrm>
        </p:grpSpPr>
        <p:sp>
          <p:nvSpPr>
            <p:cNvPr id="161"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3" y="21600"/>
                  </a:moveTo>
                  <a:lnTo>
                    <a:pt x="71" y="21600"/>
                  </a:lnTo>
                  <a:lnTo>
                    <a:pt x="0" y="21512"/>
                  </a:lnTo>
                  <a:lnTo>
                    <a:pt x="0" y="117"/>
                  </a:lnTo>
                  <a:lnTo>
                    <a:pt x="71" y="0"/>
                  </a:lnTo>
                  <a:lnTo>
                    <a:pt x="21529" y="0"/>
                  </a:lnTo>
                  <a:lnTo>
                    <a:pt x="21600" y="117"/>
                  </a:lnTo>
                  <a:lnTo>
                    <a:pt x="21600" y="264"/>
                  </a:lnTo>
                  <a:lnTo>
                    <a:pt x="302" y="264"/>
                  </a:lnTo>
                  <a:lnTo>
                    <a:pt x="142" y="498"/>
                  </a:lnTo>
                  <a:lnTo>
                    <a:pt x="302" y="498"/>
                  </a:lnTo>
                  <a:lnTo>
                    <a:pt x="302" y="21131"/>
                  </a:lnTo>
                  <a:lnTo>
                    <a:pt x="142" y="21131"/>
                  </a:lnTo>
                  <a:lnTo>
                    <a:pt x="302" y="21366"/>
                  </a:lnTo>
                  <a:lnTo>
                    <a:pt x="2364" y="21366"/>
                  </a:lnTo>
                  <a:lnTo>
                    <a:pt x="2364" y="21512"/>
                  </a:lnTo>
                  <a:lnTo>
                    <a:pt x="2293" y="21600"/>
                  </a:lnTo>
                  <a:close/>
                </a:path>
              </a:pathLst>
            </a:custGeom>
            <a:solidFill>
              <a:srgbClr val="A5B6D4"/>
            </a:solidFill>
            <a:ln w="12700" cap="flat">
              <a:noFill/>
              <a:miter lim="400000"/>
            </a:ln>
            <a:effectLst/>
          </p:spPr>
          <p:txBody>
            <a:bodyPr wrap="square" lIns="45719" tIns="45719" rIns="45719" bIns="45719" numCol="1" anchor="t">
              <a:noAutofit/>
            </a:bodyPr>
            <a:lstStyle/>
            <a:p>
              <a:pPr/>
            </a:p>
          </p:txBody>
        </p:sp>
        <p:sp>
          <p:nvSpPr>
            <p:cNvPr id="162" name="Figur"/>
            <p:cNvSpPr/>
            <p:nvPr/>
          </p:nvSpPr>
          <p:spPr>
            <a:xfrm>
              <a:off x="12191" y="13716"/>
              <a:ext cx="1839471" cy="1097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 y="240"/>
                  </a:moveTo>
                  <a:lnTo>
                    <a:pt x="0" y="240"/>
                  </a:lnTo>
                  <a:lnTo>
                    <a:pt x="161" y="0"/>
                  </a:lnTo>
                  <a:lnTo>
                    <a:pt x="161" y="240"/>
                  </a:lnTo>
                  <a:close/>
                  <a:moveTo>
                    <a:pt x="21314" y="240"/>
                  </a:moveTo>
                  <a:lnTo>
                    <a:pt x="161" y="240"/>
                  </a:lnTo>
                  <a:lnTo>
                    <a:pt x="161" y="0"/>
                  </a:lnTo>
                  <a:lnTo>
                    <a:pt x="21314" y="0"/>
                  </a:lnTo>
                  <a:lnTo>
                    <a:pt x="21314" y="240"/>
                  </a:lnTo>
                  <a:close/>
                  <a:moveTo>
                    <a:pt x="21314" y="3480"/>
                  </a:moveTo>
                  <a:lnTo>
                    <a:pt x="21314" y="0"/>
                  </a:lnTo>
                  <a:lnTo>
                    <a:pt x="21457" y="240"/>
                  </a:lnTo>
                  <a:lnTo>
                    <a:pt x="21600" y="240"/>
                  </a:lnTo>
                  <a:lnTo>
                    <a:pt x="21600" y="3210"/>
                  </a:lnTo>
                  <a:lnTo>
                    <a:pt x="21457" y="3210"/>
                  </a:lnTo>
                  <a:lnTo>
                    <a:pt x="21314" y="3480"/>
                  </a:lnTo>
                  <a:close/>
                  <a:moveTo>
                    <a:pt x="21600" y="240"/>
                  </a:moveTo>
                  <a:lnTo>
                    <a:pt x="21457" y="240"/>
                  </a:lnTo>
                  <a:lnTo>
                    <a:pt x="21314" y="0"/>
                  </a:lnTo>
                  <a:lnTo>
                    <a:pt x="21600" y="0"/>
                  </a:lnTo>
                  <a:lnTo>
                    <a:pt x="21600" y="240"/>
                  </a:lnTo>
                  <a:close/>
                  <a:moveTo>
                    <a:pt x="1933" y="21600"/>
                  </a:moveTo>
                  <a:lnTo>
                    <a:pt x="1933" y="3330"/>
                  </a:lnTo>
                  <a:lnTo>
                    <a:pt x="2004" y="3210"/>
                  </a:lnTo>
                  <a:lnTo>
                    <a:pt x="21314" y="3210"/>
                  </a:lnTo>
                  <a:lnTo>
                    <a:pt x="21314" y="3480"/>
                  </a:lnTo>
                  <a:lnTo>
                    <a:pt x="2237" y="3480"/>
                  </a:lnTo>
                  <a:lnTo>
                    <a:pt x="2076" y="3720"/>
                  </a:lnTo>
                  <a:lnTo>
                    <a:pt x="2237" y="3720"/>
                  </a:lnTo>
                  <a:lnTo>
                    <a:pt x="2237" y="21360"/>
                  </a:lnTo>
                  <a:lnTo>
                    <a:pt x="2076" y="21360"/>
                  </a:lnTo>
                  <a:lnTo>
                    <a:pt x="1933" y="21600"/>
                  </a:lnTo>
                  <a:close/>
                  <a:moveTo>
                    <a:pt x="21528" y="3720"/>
                  </a:moveTo>
                  <a:lnTo>
                    <a:pt x="2237" y="3720"/>
                  </a:lnTo>
                  <a:lnTo>
                    <a:pt x="2237" y="3480"/>
                  </a:lnTo>
                  <a:lnTo>
                    <a:pt x="21314" y="3480"/>
                  </a:lnTo>
                  <a:lnTo>
                    <a:pt x="21457" y="3210"/>
                  </a:lnTo>
                  <a:lnTo>
                    <a:pt x="21600" y="3210"/>
                  </a:lnTo>
                  <a:lnTo>
                    <a:pt x="21600" y="3600"/>
                  </a:lnTo>
                  <a:lnTo>
                    <a:pt x="21528" y="3720"/>
                  </a:lnTo>
                  <a:close/>
                  <a:moveTo>
                    <a:pt x="2237" y="3720"/>
                  </a:moveTo>
                  <a:lnTo>
                    <a:pt x="2076" y="3720"/>
                  </a:lnTo>
                  <a:lnTo>
                    <a:pt x="2237" y="3480"/>
                  </a:lnTo>
                  <a:lnTo>
                    <a:pt x="2237" y="3720"/>
                  </a:lnTo>
                  <a:close/>
                  <a:moveTo>
                    <a:pt x="161" y="21600"/>
                  </a:moveTo>
                  <a:lnTo>
                    <a:pt x="0" y="21360"/>
                  </a:lnTo>
                  <a:lnTo>
                    <a:pt x="161" y="21360"/>
                  </a:lnTo>
                  <a:lnTo>
                    <a:pt x="161" y="21600"/>
                  </a:lnTo>
                  <a:close/>
                  <a:moveTo>
                    <a:pt x="1933" y="21600"/>
                  </a:moveTo>
                  <a:lnTo>
                    <a:pt x="161" y="21600"/>
                  </a:lnTo>
                  <a:lnTo>
                    <a:pt x="161" y="21360"/>
                  </a:lnTo>
                  <a:lnTo>
                    <a:pt x="1933" y="21360"/>
                  </a:lnTo>
                  <a:lnTo>
                    <a:pt x="1933" y="21600"/>
                  </a:lnTo>
                  <a:close/>
                  <a:moveTo>
                    <a:pt x="2237" y="21600"/>
                  </a:moveTo>
                  <a:lnTo>
                    <a:pt x="1933" y="21600"/>
                  </a:lnTo>
                  <a:lnTo>
                    <a:pt x="2076" y="21360"/>
                  </a:lnTo>
                  <a:lnTo>
                    <a:pt x="2237" y="21360"/>
                  </a:lnTo>
                  <a:lnTo>
                    <a:pt x="2237"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64" name="object 32"/>
          <p:cNvSpPr txBox="1"/>
          <p:nvPr/>
        </p:nvSpPr>
        <p:spPr>
          <a:xfrm>
            <a:off x="5591554" y="3307079"/>
            <a:ext cx="1675130" cy="8031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87984" indent="76200">
              <a:lnSpc>
                <a:spcPts val="2100"/>
              </a:lnSpc>
              <a:spcBef>
                <a:spcPts val="500"/>
              </a:spcBef>
              <a:defRPr spc="-9" sz="2000"/>
            </a:pPr>
            <a:r>
              <a:t>Nivå </a:t>
            </a:r>
            <a:r>
              <a:rPr spc="0"/>
              <a:t>1</a:t>
            </a:r>
            <a:r>
              <a:rPr spc="-79"/>
              <a:t> </a:t>
            </a:r>
            <a:r>
              <a:rPr spc="-4"/>
              <a:t>egen  </a:t>
            </a:r>
            <a:r>
              <a:t>årsklasse</a:t>
            </a:r>
          </a:p>
        </p:txBody>
      </p:sp>
      <p:sp>
        <p:nvSpPr>
          <p:cNvPr id="165" name="object 33"/>
          <p:cNvSpPr/>
          <p:nvPr/>
        </p:nvSpPr>
        <p:spPr>
          <a:xfrm>
            <a:off x="5591554" y="3307079"/>
            <a:ext cx="1674877" cy="937261"/>
          </a:xfrm>
          <a:prstGeom prst="rect">
            <a:avLst/>
          </a:prstGeom>
          <a:blipFill>
            <a:blip r:embed="rId5"/>
            <a:stretch>
              <a:fillRect/>
            </a:stretch>
          </a:blipFill>
          <a:ln w="12700">
            <a:miter lim="400000"/>
          </a:ln>
        </p:spPr>
        <p:txBody>
          <a:bodyPr lIns="45719" rIns="45719"/>
          <a:lstStyle/>
          <a:p>
            <a:pPr/>
          </a:p>
        </p:txBody>
      </p:sp>
      <p:sp>
        <p:nvSpPr>
          <p:cNvPr id="166" name="object 34"/>
          <p:cNvSpPr txBox="1"/>
          <p:nvPr/>
        </p:nvSpPr>
        <p:spPr>
          <a:xfrm>
            <a:off x="5655076" y="3371120"/>
            <a:ext cx="1228091" cy="8031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ts val="2100"/>
              </a:lnSpc>
              <a:defRPr spc="-9" sz="2000"/>
            </a:pPr>
            <a:r>
              <a:t>Nivå </a:t>
            </a:r>
            <a:r>
              <a:rPr spc="0"/>
              <a:t>1</a:t>
            </a:r>
            <a:r>
              <a:rPr spc="-85"/>
              <a:t> </a:t>
            </a:r>
            <a:r>
              <a:rPr spc="-4"/>
              <a:t>egen  </a:t>
            </a:r>
            <a:r>
              <a:t>årsklasse</a:t>
            </a:r>
          </a:p>
        </p:txBody>
      </p:sp>
      <p:grpSp>
        <p:nvGrpSpPr>
          <p:cNvPr id="169" name="object 35"/>
          <p:cNvGrpSpPr/>
          <p:nvPr/>
        </p:nvGrpSpPr>
        <p:grpSpPr>
          <a:xfrm>
            <a:off x="6944868" y="2607564"/>
            <a:ext cx="338330" cy="338328"/>
            <a:chOff x="0" y="0"/>
            <a:chExt cx="338329" cy="338326"/>
          </a:xfrm>
        </p:grpSpPr>
        <p:sp>
          <p:nvSpPr>
            <p:cNvPr id="167" name="Figur"/>
            <p:cNvSpPr/>
            <p:nvPr/>
          </p:nvSpPr>
          <p:spPr>
            <a:xfrm>
              <a:off x="0" y="0"/>
              <a:ext cx="338330" cy="338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11" y="21600"/>
                  </a:moveTo>
                  <a:lnTo>
                    <a:pt x="584" y="21600"/>
                  </a:lnTo>
                  <a:lnTo>
                    <a:pt x="292" y="21405"/>
                  </a:lnTo>
                  <a:lnTo>
                    <a:pt x="97" y="21114"/>
                  </a:lnTo>
                  <a:lnTo>
                    <a:pt x="0" y="20822"/>
                  </a:lnTo>
                  <a:lnTo>
                    <a:pt x="97" y="20432"/>
                  </a:lnTo>
                  <a:lnTo>
                    <a:pt x="20141" y="292"/>
                  </a:lnTo>
                  <a:lnTo>
                    <a:pt x="20432" y="97"/>
                  </a:lnTo>
                  <a:lnTo>
                    <a:pt x="20724" y="0"/>
                  </a:lnTo>
                  <a:lnTo>
                    <a:pt x="21016" y="195"/>
                  </a:lnTo>
                  <a:lnTo>
                    <a:pt x="21405" y="292"/>
                  </a:lnTo>
                  <a:lnTo>
                    <a:pt x="21600" y="584"/>
                  </a:lnTo>
                  <a:lnTo>
                    <a:pt x="21600" y="876"/>
                  </a:lnTo>
                  <a:lnTo>
                    <a:pt x="19946" y="876"/>
                  </a:lnTo>
                  <a:lnTo>
                    <a:pt x="19946" y="1654"/>
                  </a:lnTo>
                  <a:lnTo>
                    <a:pt x="1654" y="19946"/>
                  </a:lnTo>
                  <a:lnTo>
                    <a:pt x="876" y="19946"/>
                  </a:lnTo>
                  <a:lnTo>
                    <a:pt x="1109" y="20491"/>
                  </a:lnTo>
                  <a:lnTo>
                    <a:pt x="973" y="20627"/>
                  </a:lnTo>
                  <a:lnTo>
                    <a:pt x="1168" y="20628"/>
                  </a:lnTo>
                  <a:lnTo>
                    <a:pt x="1459" y="21308"/>
                  </a:lnTo>
                  <a:lnTo>
                    <a:pt x="21503" y="21308"/>
                  </a:lnTo>
                  <a:lnTo>
                    <a:pt x="21211" y="21600"/>
                  </a:lnTo>
                  <a:close/>
                </a:path>
              </a:pathLst>
            </a:custGeom>
            <a:solidFill>
              <a:srgbClr val="7997C3"/>
            </a:solidFill>
            <a:ln w="12700" cap="flat">
              <a:noFill/>
              <a:miter lim="400000"/>
            </a:ln>
            <a:effectLst/>
          </p:spPr>
          <p:txBody>
            <a:bodyPr wrap="square" lIns="45719" tIns="45719" rIns="45719" bIns="45719" numCol="1" anchor="t">
              <a:noAutofit/>
            </a:bodyPr>
            <a:lstStyle/>
            <a:p>
              <a:pPr/>
            </a:p>
          </p:txBody>
        </p:sp>
        <p:sp>
          <p:nvSpPr>
            <p:cNvPr id="168" name="Figur"/>
            <p:cNvSpPr/>
            <p:nvPr/>
          </p:nvSpPr>
          <p:spPr>
            <a:xfrm>
              <a:off x="13716" y="13714"/>
              <a:ext cx="324614" cy="32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76" y="823"/>
                  </a:moveTo>
                  <a:lnTo>
                    <a:pt x="19876" y="0"/>
                  </a:lnTo>
                  <a:lnTo>
                    <a:pt x="20444" y="247"/>
                  </a:lnTo>
                  <a:lnTo>
                    <a:pt x="19876" y="823"/>
                  </a:lnTo>
                  <a:close/>
                  <a:moveTo>
                    <a:pt x="20444" y="247"/>
                  </a:moveTo>
                  <a:lnTo>
                    <a:pt x="19876" y="0"/>
                  </a:lnTo>
                  <a:lnTo>
                    <a:pt x="21600" y="0"/>
                  </a:lnTo>
                  <a:lnTo>
                    <a:pt x="21600" y="103"/>
                  </a:lnTo>
                  <a:lnTo>
                    <a:pt x="20586" y="103"/>
                  </a:lnTo>
                  <a:lnTo>
                    <a:pt x="20444" y="247"/>
                  </a:lnTo>
                  <a:close/>
                  <a:moveTo>
                    <a:pt x="21600" y="20983"/>
                  </a:moveTo>
                  <a:lnTo>
                    <a:pt x="20687" y="20983"/>
                  </a:lnTo>
                  <a:lnTo>
                    <a:pt x="20687" y="1234"/>
                  </a:lnTo>
                  <a:lnTo>
                    <a:pt x="21296" y="617"/>
                  </a:lnTo>
                  <a:lnTo>
                    <a:pt x="20687" y="353"/>
                  </a:lnTo>
                  <a:lnTo>
                    <a:pt x="20687" y="103"/>
                  </a:lnTo>
                  <a:lnTo>
                    <a:pt x="21600" y="103"/>
                  </a:lnTo>
                  <a:lnTo>
                    <a:pt x="21600" y="20983"/>
                  </a:lnTo>
                  <a:close/>
                  <a:moveTo>
                    <a:pt x="20687" y="1234"/>
                  </a:moveTo>
                  <a:lnTo>
                    <a:pt x="20687" y="353"/>
                  </a:lnTo>
                  <a:lnTo>
                    <a:pt x="21296" y="617"/>
                  </a:lnTo>
                  <a:lnTo>
                    <a:pt x="20687" y="1234"/>
                  </a:lnTo>
                  <a:close/>
                  <a:moveTo>
                    <a:pt x="243" y="20736"/>
                  </a:moveTo>
                  <a:lnTo>
                    <a:pt x="0" y="20160"/>
                  </a:lnTo>
                  <a:lnTo>
                    <a:pt x="811" y="20160"/>
                  </a:lnTo>
                  <a:lnTo>
                    <a:pt x="243" y="20736"/>
                  </a:lnTo>
                  <a:close/>
                  <a:moveTo>
                    <a:pt x="608" y="21600"/>
                  </a:moveTo>
                  <a:lnTo>
                    <a:pt x="305" y="20881"/>
                  </a:lnTo>
                  <a:lnTo>
                    <a:pt x="1312" y="20886"/>
                  </a:lnTo>
                  <a:lnTo>
                    <a:pt x="608" y="21600"/>
                  </a:lnTo>
                  <a:close/>
                  <a:moveTo>
                    <a:pt x="21499" y="21600"/>
                  </a:moveTo>
                  <a:lnTo>
                    <a:pt x="608" y="21600"/>
                  </a:lnTo>
                  <a:lnTo>
                    <a:pt x="1312" y="20886"/>
                  </a:lnTo>
                  <a:lnTo>
                    <a:pt x="21600" y="20983"/>
                  </a:lnTo>
                  <a:lnTo>
                    <a:pt x="21600" y="21497"/>
                  </a:lnTo>
                  <a:lnTo>
                    <a:pt x="21499"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70" name="object 36"/>
          <p:cNvSpPr/>
          <p:nvPr/>
        </p:nvSpPr>
        <p:spPr>
          <a:xfrm>
            <a:off x="6958583" y="2621279"/>
            <a:ext cx="310897" cy="310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1600" y="0"/>
                </a:lnTo>
                <a:lnTo>
                  <a:pt x="21600" y="21600"/>
                </a:lnTo>
                <a:close/>
              </a:path>
            </a:pathLst>
          </a:custGeom>
          <a:solidFill>
            <a:srgbClr val="7997C3"/>
          </a:solidFill>
          <a:ln w="12700">
            <a:miter lim="400000"/>
          </a:ln>
        </p:spPr>
        <p:txBody>
          <a:bodyPr lIns="45719" rIns="45719"/>
          <a:lstStyle/>
          <a:p>
            <a:pPr/>
          </a:p>
        </p:txBody>
      </p:sp>
      <p:grpSp>
        <p:nvGrpSpPr>
          <p:cNvPr id="173" name="object 37"/>
          <p:cNvGrpSpPr/>
          <p:nvPr/>
        </p:nvGrpSpPr>
        <p:grpSpPr>
          <a:xfrm>
            <a:off x="6944868" y="2607564"/>
            <a:ext cx="338330" cy="338328"/>
            <a:chOff x="0" y="0"/>
            <a:chExt cx="338329" cy="338326"/>
          </a:xfrm>
        </p:grpSpPr>
        <p:sp>
          <p:nvSpPr>
            <p:cNvPr id="171" name="Figur"/>
            <p:cNvSpPr/>
            <p:nvPr/>
          </p:nvSpPr>
          <p:spPr>
            <a:xfrm>
              <a:off x="0" y="0"/>
              <a:ext cx="338330" cy="338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11" y="21600"/>
                  </a:moveTo>
                  <a:lnTo>
                    <a:pt x="584" y="21600"/>
                  </a:lnTo>
                  <a:lnTo>
                    <a:pt x="292" y="21405"/>
                  </a:lnTo>
                  <a:lnTo>
                    <a:pt x="97" y="21114"/>
                  </a:lnTo>
                  <a:lnTo>
                    <a:pt x="0" y="20822"/>
                  </a:lnTo>
                  <a:lnTo>
                    <a:pt x="97" y="20432"/>
                  </a:lnTo>
                  <a:lnTo>
                    <a:pt x="20141" y="292"/>
                  </a:lnTo>
                  <a:lnTo>
                    <a:pt x="20432" y="97"/>
                  </a:lnTo>
                  <a:lnTo>
                    <a:pt x="20724" y="0"/>
                  </a:lnTo>
                  <a:lnTo>
                    <a:pt x="21016" y="195"/>
                  </a:lnTo>
                  <a:lnTo>
                    <a:pt x="21405" y="292"/>
                  </a:lnTo>
                  <a:lnTo>
                    <a:pt x="21600" y="584"/>
                  </a:lnTo>
                  <a:lnTo>
                    <a:pt x="21600" y="876"/>
                  </a:lnTo>
                  <a:lnTo>
                    <a:pt x="19946" y="876"/>
                  </a:lnTo>
                  <a:lnTo>
                    <a:pt x="19946" y="2822"/>
                  </a:lnTo>
                  <a:lnTo>
                    <a:pt x="2822" y="19946"/>
                  </a:lnTo>
                  <a:lnTo>
                    <a:pt x="876" y="19946"/>
                  </a:lnTo>
                  <a:lnTo>
                    <a:pt x="1459" y="21308"/>
                  </a:lnTo>
                  <a:lnTo>
                    <a:pt x="21503" y="21308"/>
                  </a:lnTo>
                  <a:lnTo>
                    <a:pt x="21211" y="21600"/>
                  </a:lnTo>
                  <a:close/>
                </a:path>
              </a:pathLst>
            </a:custGeom>
            <a:solidFill>
              <a:srgbClr val="7997C3"/>
            </a:solidFill>
            <a:ln w="12700" cap="flat">
              <a:noFill/>
              <a:miter lim="400000"/>
            </a:ln>
            <a:effectLst/>
          </p:spPr>
          <p:txBody>
            <a:bodyPr wrap="square" lIns="45719" tIns="45719" rIns="45719" bIns="45719" numCol="1" anchor="t">
              <a:noAutofit/>
            </a:bodyPr>
            <a:lstStyle/>
            <a:p>
              <a:pPr/>
            </a:p>
          </p:txBody>
        </p:sp>
        <p:sp>
          <p:nvSpPr>
            <p:cNvPr id="172" name="Figur"/>
            <p:cNvSpPr/>
            <p:nvPr/>
          </p:nvSpPr>
          <p:spPr>
            <a:xfrm>
              <a:off x="13716" y="13714"/>
              <a:ext cx="324614" cy="32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76" y="2057"/>
                  </a:moveTo>
                  <a:lnTo>
                    <a:pt x="19876" y="0"/>
                  </a:lnTo>
                  <a:lnTo>
                    <a:pt x="21296" y="617"/>
                  </a:lnTo>
                  <a:lnTo>
                    <a:pt x="19876" y="2057"/>
                  </a:lnTo>
                  <a:close/>
                  <a:moveTo>
                    <a:pt x="19876" y="20983"/>
                  </a:moveTo>
                  <a:lnTo>
                    <a:pt x="19876" y="2057"/>
                  </a:lnTo>
                  <a:lnTo>
                    <a:pt x="21296" y="617"/>
                  </a:lnTo>
                  <a:lnTo>
                    <a:pt x="19876" y="0"/>
                  </a:lnTo>
                  <a:lnTo>
                    <a:pt x="21600" y="0"/>
                  </a:lnTo>
                  <a:lnTo>
                    <a:pt x="21600" y="20160"/>
                  </a:lnTo>
                  <a:lnTo>
                    <a:pt x="20687" y="20160"/>
                  </a:lnTo>
                  <a:lnTo>
                    <a:pt x="19876" y="20983"/>
                  </a:lnTo>
                  <a:close/>
                  <a:moveTo>
                    <a:pt x="608" y="21600"/>
                  </a:moveTo>
                  <a:lnTo>
                    <a:pt x="0" y="20160"/>
                  </a:lnTo>
                  <a:lnTo>
                    <a:pt x="2028" y="20160"/>
                  </a:lnTo>
                  <a:lnTo>
                    <a:pt x="608" y="21600"/>
                  </a:lnTo>
                  <a:close/>
                  <a:moveTo>
                    <a:pt x="21499" y="21600"/>
                  </a:moveTo>
                  <a:lnTo>
                    <a:pt x="608" y="21600"/>
                  </a:lnTo>
                  <a:lnTo>
                    <a:pt x="2028" y="20160"/>
                  </a:lnTo>
                  <a:lnTo>
                    <a:pt x="19876" y="20160"/>
                  </a:lnTo>
                  <a:lnTo>
                    <a:pt x="19876" y="20983"/>
                  </a:lnTo>
                  <a:lnTo>
                    <a:pt x="21600" y="20983"/>
                  </a:lnTo>
                  <a:lnTo>
                    <a:pt x="21600" y="21497"/>
                  </a:lnTo>
                  <a:lnTo>
                    <a:pt x="21499" y="21600"/>
                  </a:lnTo>
                  <a:close/>
                  <a:moveTo>
                    <a:pt x="21600" y="20983"/>
                  </a:moveTo>
                  <a:lnTo>
                    <a:pt x="19876" y="20983"/>
                  </a:lnTo>
                  <a:lnTo>
                    <a:pt x="20687" y="20160"/>
                  </a:lnTo>
                  <a:lnTo>
                    <a:pt x="21600" y="20160"/>
                  </a:lnTo>
                  <a:lnTo>
                    <a:pt x="21600" y="20983"/>
                  </a:lnTo>
                  <a:close/>
                </a:path>
              </a:pathLst>
            </a:custGeom>
            <a:noFill/>
            <a:ln w="12700" cap="flat">
              <a:noFill/>
              <a:miter lim="400000"/>
            </a:ln>
            <a:effectLst/>
          </p:spPr>
          <p:txBody>
            <a:bodyPr wrap="square" lIns="45719" tIns="45719" rIns="45719" bIns="45719" numCol="1" anchor="t">
              <a:noAutofit/>
            </a:bodyPr>
            <a:lstStyle/>
            <a:p>
              <a:pPr/>
            </a:p>
          </p:txBody>
        </p:sp>
      </p:grpSp>
      <p:grpSp>
        <p:nvGrpSpPr>
          <p:cNvPr id="176" name="object 38"/>
          <p:cNvGrpSpPr/>
          <p:nvPr/>
        </p:nvGrpSpPr>
        <p:grpSpPr>
          <a:xfrm>
            <a:off x="7426452" y="2572511"/>
            <a:ext cx="176785" cy="1098804"/>
            <a:chOff x="0" y="0"/>
            <a:chExt cx="176784" cy="1098802"/>
          </a:xfrm>
        </p:grpSpPr>
        <p:sp>
          <p:nvSpPr>
            <p:cNvPr id="174" name="Linje"/>
            <p:cNvSpPr/>
            <p:nvPr/>
          </p:nvSpPr>
          <p:spPr>
            <a:xfrm>
              <a:off x="0" y="0"/>
              <a:ext cx="176785" cy="1098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path>
              </a:pathLst>
            </a:custGeom>
            <a:noFill/>
            <a:ln w="12700" cap="flat">
              <a:noFill/>
              <a:miter lim="400000"/>
            </a:ln>
            <a:effectLst/>
          </p:spPr>
          <p:txBody>
            <a:bodyPr wrap="square" lIns="45719" tIns="45719" rIns="45719" bIns="45719" numCol="1" anchor="t">
              <a:noAutofit/>
            </a:bodyPr>
            <a:lstStyle/>
            <a:p>
              <a:pPr/>
            </a:p>
          </p:txBody>
        </p:sp>
        <p:sp>
          <p:nvSpPr>
            <p:cNvPr id="175" name="Linje"/>
            <p:cNvSpPr/>
            <p:nvPr/>
          </p:nvSpPr>
          <p:spPr>
            <a:xfrm>
              <a:off x="0" y="0"/>
              <a:ext cx="176785" cy="1098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noFill/>
            <a:ln w="12700" cap="flat">
              <a:noFill/>
              <a:miter lim="400000"/>
            </a:ln>
            <a:effectLst/>
          </p:spPr>
          <p:txBody>
            <a:bodyPr wrap="square" lIns="45719" tIns="45719" rIns="45719" bIns="45719" numCol="1" anchor="t">
              <a:noAutofit/>
            </a:bodyPr>
            <a:lstStyle/>
            <a:p>
              <a:pPr/>
            </a:p>
          </p:txBody>
        </p:sp>
      </p:grpSp>
      <p:grpSp>
        <p:nvGrpSpPr>
          <p:cNvPr id="179" name="object 39"/>
          <p:cNvGrpSpPr/>
          <p:nvPr/>
        </p:nvGrpSpPr>
        <p:grpSpPr>
          <a:xfrm>
            <a:off x="7414258" y="2560320"/>
            <a:ext cx="1851663" cy="1123189"/>
            <a:chOff x="0" y="0"/>
            <a:chExt cx="1851661" cy="1123188"/>
          </a:xfrm>
        </p:grpSpPr>
        <p:sp>
          <p:nvSpPr>
            <p:cNvPr id="177"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3" y="21600"/>
                  </a:moveTo>
                  <a:lnTo>
                    <a:pt x="71" y="21600"/>
                  </a:lnTo>
                  <a:lnTo>
                    <a:pt x="0" y="21483"/>
                  </a:lnTo>
                  <a:lnTo>
                    <a:pt x="0" y="117"/>
                  </a:lnTo>
                  <a:lnTo>
                    <a:pt x="71" y="0"/>
                  </a:lnTo>
                  <a:lnTo>
                    <a:pt x="21529" y="0"/>
                  </a:lnTo>
                  <a:lnTo>
                    <a:pt x="21600" y="117"/>
                  </a:lnTo>
                  <a:lnTo>
                    <a:pt x="21600" y="234"/>
                  </a:lnTo>
                  <a:lnTo>
                    <a:pt x="142" y="234"/>
                  </a:lnTo>
                  <a:lnTo>
                    <a:pt x="142" y="21366"/>
                  </a:lnTo>
                  <a:lnTo>
                    <a:pt x="2364" y="21366"/>
                  </a:lnTo>
                  <a:lnTo>
                    <a:pt x="2364" y="21483"/>
                  </a:lnTo>
                  <a:lnTo>
                    <a:pt x="2293" y="21600"/>
                  </a:lnTo>
                  <a:close/>
                </a:path>
              </a:pathLst>
            </a:custGeom>
            <a:solidFill>
              <a:srgbClr val="4B77B3"/>
            </a:solidFill>
            <a:ln w="12700" cap="flat">
              <a:noFill/>
              <a:miter lim="400000"/>
            </a:ln>
            <a:effectLst/>
          </p:spPr>
          <p:txBody>
            <a:bodyPr wrap="square" lIns="45719" tIns="45719" rIns="45719" bIns="45719" numCol="1" anchor="t">
              <a:noAutofit/>
            </a:bodyPr>
            <a:lstStyle/>
            <a:p>
              <a:pPr/>
            </a:p>
          </p:txBody>
        </p:sp>
        <p:sp>
          <p:nvSpPr>
            <p:cNvPr id="178" name="Figur"/>
            <p:cNvSpPr/>
            <p:nvPr/>
          </p:nvSpPr>
          <p:spPr>
            <a:xfrm>
              <a:off x="188976" y="12191"/>
              <a:ext cx="1662685" cy="1098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1" y="3745"/>
                  </a:moveTo>
                  <a:lnTo>
                    <a:pt x="178" y="3745"/>
                  </a:lnTo>
                  <a:lnTo>
                    <a:pt x="178" y="3475"/>
                  </a:lnTo>
                  <a:lnTo>
                    <a:pt x="21442" y="3475"/>
                  </a:lnTo>
                  <a:lnTo>
                    <a:pt x="21442" y="0"/>
                  </a:lnTo>
                  <a:lnTo>
                    <a:pt x="21600" y="0"/>
                  </a:lnTo>
                  <a:lnTo>
                    <a:pt x="21600" y="3625"/>
                  </a:lnTo>
                  <a:lnTo>
                    <a:pt x="21521" y="3745"/>
                  </a:lnTo>
                  <a:close/>
                  <a:moveTo>
                    <a:pt x="0" y="3745"/>
                  </a:moveTo>
                  <a:lnTo>
                    <a:pt x="178" y="3475"/>
                  </a:lnTo>
                  <a:lnTo>
                    <a:pt x="0" y="3745"/>
                  </a:lnTo>
                  <a:close/>
                  <a:moveTo>
                    <a:pt x="178" y="21600"/>
                  </a:moveTo>
                  <a:lnTo>
                    <a:pt x="0" y="21600"/>
                  </a:lnTo>
                  <a:lnTo>
                    <a:pt x="0" y="3745"/>
                  </a:lnTo>
                  <a:lnTo>
                    <a:pt x="178" y="3475"/>
                  </a:lnTo>
                  <a:lnTo>
                    <a:pt x="178"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80" name="object 40"/>
          <p:cNvSpPr/>
          <p:nvPr/>
        </p:nvSpPr>
        <p:spPr>
          <a:xfrm>
            <a:off x="7426452" y="2573020"/>
            <a:ext cx="1827277" cy="176530"/>
          </a:xfrm>
          <a:prstGeom prst="rect">
            <a:avLst/>
          </a:prstGeom>
          <a:solidFill>
            <a:srgbClr val="4B77B3"/>
          </a:solidFill>
          <a:ln w="12700">
            <a:miter lim="400000"/>
          </a:ln>
        </p:spPr>
        <p:txBody>
          <a:bodyPr lIns="45719" rIns="45719"/>
          <a:lstStyle/>
          <a:p>
            <a:pPr/>
          </a:p>
        </p:txBody>
      </p:sp>
      <p:sp>
        <p:nvSpPr>
          <p:cNvPr id="181" name="object 41"/>
          <p:cNvSpPr/>
          <p:nvPr/>
        </p:nvSpPr>
        <p:spPr>
          <a:xfrm>
            <a:off x="7426452" y="2749549"/>
            <a:ext cx="176785" cy="922020"/>
          </a:xfrm>
          <a:prstGeom prst="rect">
            <a:avLst/>
          </a:prstGeom>
          <a:solidFill>
            <a:srgbClr val="4B77B3"/>
          </a:solidFill>
          <a:ln w="12700">
            <a:miter lim="400000"/>
          </a:ln>
        </p:spPr>
        <p:txBody>
          <a:bodyPr lIns="45719" rIns="45719"/>
          <a:lstStyle/>
          <a:p>
            <a:pPr/>
          </a:p>
        </p:txBody>
      </p:sp>
      <p:grpSp>
        <p:nvGrpSpPr>
          <p:cNvPr id="184" name="object 42"/>
          <p:cNvGrpSpPr/>
          <p:nvPr/>
        </p:nvGrpSpPr>
        <p:grpSpPr>
          <a:xfrm>
            <a:off x="7414258" y="2560320"/>
            <a:ext cx="1851663" cy="1123189"/>
            <a:chOff x="0" y="0"/>
            <a:chExt cx="1851661" cy="1123188"/>
          </a:xfrm>
        </p:grpSpPr>
        <p:sp>
          <p:nvSpPr>
            <p:cNvPr id="182"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93" y="21600"/>
                  </a:moveTo>
                  <a:lnTo>
                    <a:pt x="71" y="21600"/>
                  </a:lnTo>
                  <a:lnTo>
                    <a:pt x="0" y="21483"/>
                  </a:lnTo>
                  <a:lnTo>
                    <a:pt x="0" y="117"/>
                  </a:lnTo>
                  <a:lnTo>
                    <a:pt x="71" y="0"/>
                  </a:lnTo>
                  <a:lnTo>
                    <a:pt x="21529" y="0"/>
                  </a:lnTo>
                  <a:lnTo>
                    <a:pt x="21600" y="117"/>
                  </a:lnTo>
                  <a:lnTo>
                    <a:pt x="21600" y="234"/>
                  </a:lnTo>
                  <a:lnTo>
                    <a:pt x="302" y="234"/>
                  </a:lnTo>
                  <a:lnTo>
                    <a:pt x="142" y="498"/>
                  </a:lnTo>
                  <a:lnTo>
                    <a:pt x="302" y="498"/>
                  </a:lnTo>
                  <a:lnTo>
                    <a:pt x="302" y="21102"/>
                  </a:lnTo>
                  <a:lnTo>
                    <a:pt x="142" y="21102"/>
                  </a:lnTo>
                  <a:lnTo>
                    <a:pt x="302" y="21366"/>
                  </a:lnTo>
                  <a:lnTo>
                    <a:pt x="2364" y="21366"/>
                  </a:lnTo>
                  <a:lnTo>
                    <a:pt x="2364" y="21483"/>
                  </a:lnTo>
                  <a:lnTo>
                    <a:pt x="2293" y="21600"/>
                  </a:lnTo>
                  <a:close/>
                </a:path>
              </a:pathLst>
            </a:custGeom>
            <a:solidFill>
              <a:srgbClr val="4B77B3"/>
            </a:solidFill>
            <a:ln w="12700" cap="flat">
              <a:noFill/>
              <a:miter lim="400000"/>
            </a:ln>
            <a:effectLst/>
          </p:spPr>
          <p:txBody>
            <a:bodyPr wrap="square" lIns="45719" tIns="45719" rIns="45719" bIns="45719" numCol="1" anchor="t">
              <a:noAutofit/>
            </a:bodyPr>
            <a:lstStyle/>
            <a:p>
              <a:pPr/>
            </a:p>
          </p:txBody>
        </p:sp>
        <p:sp>
          <p:nvSpPr>
            <p:cNvPr id="183" name="Figur"/>
            <p:cNvSpPr/>
            <p:nvPr/>
          </p:nvSpPr>
          <p:spPr>
            <a:xfrm>
              <a:off x="12191" y="12191"/>
              <a:ext cx="1839471" cy="1098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 y="270"/>
                  </a:moveTo>
                  <a:lnTo>
                    <a:pt x="0" y="270"/>
                  </a:lnTo>
                  <a:lnTo>
                    <a:pt x="161" y="0"/>
                  </a:lnTo>
                  <a:lnTo>
                    <a:pt x="161" y="270"/>
                  </a:lnTo>
                  <a:close/>
                  <a:moveTo>
                    <a:pt x="21296" y="270"/>
                  </a:moveTo>
                  <a:lnTo>
                    <a:pt x="161" y="270"/>
                  </a:lnTo>
                  <a:lnTo>
                    <a:pt x="161" y="0"/>
                  </a:lnTo>
                  <a:lnTo>
                    <a:pt x="21296" y="0"/>
                  </a:lnTo>
                  <a:lnTo>
                    <a:pt x="21296" y="270"/>
                  </a:lnTo>
                  <a:close/>
                  <a:moveTo>
                    <a:pt x="21296" y="3475"/>
                  </a:moveTo>
                  <a:lnTo>
                    <a:pt x="21296" y="0"/>
                  </a:lnTo>
                  <a:lnTo>
                    <a:pt x="21457" y="270"/>
                  </a:lnTo>
                  <a:lnTo>
                    <a:pt x="21600" y="270"/>
                  </a:lnTo>
                  <a:lnTo>
                    <a:pt x="21600" y="3236"/>
                  </a:lnTo>
                  <a:lnTo>
                    <a:pt x="21457" y="3236"/>
                  </a:lnTo>
                  <a:lnTo>
                    <a:pt x="21296" y="3475"/>
                  </a:lnTo>
                  <a:close/>
                  <a:moveTo>
                    <a:pt x="21600" y="270"/>
                  </a:moveTo>
                  <a:lnTo>
                    <a:pt x="21457" y="270"/>
                  </a:lnTo>
                  <a:lnTo>
                    <a:pt x="21296" y="0"/>
                  </a:lnTo>
                  <a:lnTo>
                    <a:pt x="21600" y="0"/>
                  </a:lnTo>
                  <a:lnTo>
                    <a:pt x="21600" y="270"/>
                  </a:lnTo>
                  <a:close/>
                  <a:moveTo>
                    <a:pt x="1933" y="21600"/>
                  </a:moveTo>
                  <a:lnTo>
                    <a:pt x="1933" y="3355"/>
                  </a:lnTo>
                  <a:lnTo>
                    <a:pt x="2004" y="3236"/>
                  </a:lnTo>
                  <a:lnTo>
                    <a:pt x="21296" y="3236"/>
                  </a:lnTo>
                  <a:lnTo>
                    <a:pt x="21296" y="3475"/>
                  </a:lnTo>
                  <a:lnTo>
                    <a:pt x="2237" y="3475"/>
                  </a:lnTo>
                  <a:lnTo>
                    <a:pt x="2076" y="3745"/>
                  </a:lnTo>
                  <a:lnTo>
                    <a:pt x="2237" y="3745"/>
                  </a:lnTo>
                  <a:lnTo>
                    <a:pt x="2237" y="21330"/>
                  </a:lnTo>
                  <a:lnTo>
                    <a:pt x="2076" y="21330"/>
                  </a:lnTo>
                  <a:lnTo>
                    <a:pt x="1933" y="21600"/>
                  </a:lnTo>
                  <a:close/>
                  <a:moveTo>
                    <a:pt x="21528" y="3745"/>
                  </a:moveTo>
                  <a:lnTo>
                    <a:pt x="2237" y="3745"/>
                  </a:lnTo>
                  <a:lnTo>
                    <a:pt x="2237" y="3475"/>
                  </a:lnTo>
                  <a:lnTo>
                    <a:pt x="21296" y="3475"/>
                  </a:lnTo>
                  <a:lnTo>
                    <a:pt x="21457" y="3236"/>
                  </a:lnTo>
                  <a:lnTo>
                    <a:pt x="21600" y="3236"/>
                  </a:lnTo>
                  <a:lnTo>
                    <a:pt x="21600" y="3625"/>
                  </a:lnTo>
                  <a:lnTo>
                    <a:pt x="21528" y="3745"/>
                  </a:lnTo>
                  <a:close/>
                  <a:moveTo>
                    <a:pt x="2237" y="3745"/>
                  </a:moveTo>
                  <a:lnTo>
                    <a:pt x="2076" y="3745"/>
                  </a:lnTo>
                  <a:lnTo>
                    <a:pt x="2237" y="3475"/>
                  </a:lnTo>
                  <a:lnTo>
                    <a:pt x="2237" y="3745"/>
                  </a:lnTo>
                  <a:close/>
                  <a:moveTo>
                    <a:pt x="161" y="21600"/>
                  </a:moveTo>
                  <a:lnTo>
                    <a:pt x="0" y="21330"/>
                  </a:lnTo>
                  <a:lnTo>
                    <a:pt x="161" y="21330"/>
                  </a:lnTo>
                  <a:lnTo>
                    <a:pt x="161" y="21600"/>
                  </a:lnTo>
                  <a:close/>
                  <a:moveTo>
                    <a:pt x="1933" y="21600"/>
                  </a:moveTo>
                  <a:lnTo>
                    <a:pt x="161" y="21600"/>
                  </a:lnTo>
                  <a:lnTo>
                    <a:pt x="161" y="21330"/>
                  </a:lnTo>
                  <a:lnTo>
                    <a:pt x="1933" y="21330"/>
                  </a:lnTo>
                  <a:lnTo>
                    <a:pt x="1933" y="21600"/>
                  </a:lnTo>
                  <a:close/>
                  <a:moveTo>
                    <a:pt x="2237" y="21600"/>
                  </a:moveTo>
                  <a:lnTo>
                    <a:pt x="1933" y="21600"/>
                  </a:lnTo>
                  <a:lnTo>
                    <a:pt x="2076" y="21330"/>
                  </a:lnTo>
                  <a:lnTo>
                    <a:pt x="2237" y="21330"/>
                  </a:lnTo>
                  <a:lnTo>
                    <a:pt x="2237" y="21600"/>
                  </a:lnTo>
                  <a:close/>
                </a:path>
              </a:pathLst>
            </a:custGeom>
            <a:noFill/>
            <a:ln w="12700" cap="flat">
              <a:noFill/>
              <a:miter lim="400000"/>
            </a:ln>
            <a:effectLst/>
          </p:spPr>
          <p:txBody>
            <a:bodyPr wrap="square" lIns="45719" tIns="45719" rIns="45719" bIns="45719" numCol="1" anchor="t">
              <a:noAutofit/>
            </a:bodyPr>
            <a:lstStyle/>
            <a:p>
              <a:pPr/>
            </a:p>
          </p:txBody>
        </p:sp>
      </p:grpSp>
      <p:sp>
        <p:nvSpPr>
          <p:cNvPr id="185" name="object 43"/>
          <p:cNvSpPr txBox="1"/>
          <p:nvPr/>
        </p:nvSpPr>
        <p:spPr>
          <a:xfrm>
            <a:off x="7609330" y="2737104"/>
            <a:ext cx="1649096" cy="8031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6094" indent="77469">
              <a:lnSpc>
                <a:spcPts val="2100"/>
              </a:lnSpc>
              <a:spcBef>
                <a:spcPts val="500"/>
              </a:spcBef>
              <a:defRPr spc="-9" sz="2000"/>
            </a:pPr>
            <a:r>
              <a:t>Nivå </a:t>
            </a:r>
            <a:r>
              <a:rPr spc="0"/>
              <a:t>1  å</a:t>
            </a:r>
            <a:r>
              <a:rPr spc="-39"/>
              <a:t>r</a:t>
            </a:r>
            <a:r>
              <a:rPr spc="-4"/>
              <a:t>s</a:t>
            </a:r>
            <a:r>
              <a:t>k</a:t>
            </a:r>
            <a:r>
              <a:rPr spc="0"/>
              <a:t>la</a:t>
            </a:r>
            <a:r>
              <a:rPr spc="-4"/>
              <a:t>ss</a:t>
            </a:r>
            <a:r>
              <a:rPr spc="-15"/>
              <a:t>e</a:t>
            </a:r>
            <a:r>
              <a:rPr spc="0"/>
              <a:t>n  </a:t>
            </a:r>
            <a:r>
              <a:t>over</a:t>
            </a:r>
            <a:r>
              <a:rPr spc="-10" sz="1400"/>
              <a:t>*</a:t>
            </a:r>
          </a:p>
        </p:txBody>
      </p:sp>
      <p:sp>
        <p:nvSpPr>
          <p:cNvPr id="186" name="object 44"/>
          <p:cNvSpPr/>
          <p:nvPr/>
        </p:nvSpPr>
        <p:spPr>
          <a:xfrm>
            <a:off x="7609330" y="2737104"/>
            <a:ext cx="1648969" cy="938785"/>
          </a:xfrm>
          <a:prstGeom prst="rect">
            <a:avLst/>
          </a:prstGeom>
          <a:blipFill>
            <a:blip r:embed="rId6"/>
            <a:stretch>
              <a:fillRect/>
            </a:stretch>
          </a:blipFill>
          <a:ln w="12700">
            <a:miter lim="400000"/>
          </a:ln>
        </p:spPr>
        <p:txBody>
          <a:bodyPr lIns="45719" rIns="45719"/>
          <a:lstStyle/>
          <a:p>
            <a:pPr/>
          </a:p>
        </p:txBody>
      </p:sp>
      <p:sp>
        <p:nvSpPr>
          <p:cNvPr id="187" name="object 45"/>
          <p:cNvSpPr txBox="1"/>
          <p:nvPr/>
        </p:nvSpPr>
        <p:spPr>
          <a:xfrm>
            <a:off x="7674364" y="2801086"/>
            <a:ext cx="1083311" cy="8031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ts val="2100"/>
              </a:lnSpc>
              <a:defRPr spc="-9" sz="2000"/>
            </a:pPr>
            <a:r>
              <a:t>Nivå </a:t>
            </a:r>
            <a:r>
              <a:rPr spc="0"/>
              <a:t>1  å</a:t>
            </a:r>
            <a:r>
              <a:rPr spc="-39"/>
              <a:t>r</a:t>
            </a:r>
            <a:r>
              <a:rPr spc="-4"/>
              <a:t>s</a:t>
            </a:r>
            <a:r>
              <a:t>k</a:t>
            </a:r>
            <a:r>
              <a:rPr spc="0"/>
              <a:t>la</a:t>
            </a:r>
            <a:r>
              <a:rPr spc="-4"/>
              <a:t>ss</a:t>
            </a:r>
            <a:r>
              <a:rPr spc="-15"/>
              <a:t>e</a:t>
            </a:r>
            <a:r>
              <a:rPr spc="0"/>
              <a:t>n  </a:t>
            </a:r>
            <a:r>
              <a:t>over</a:t>
            </a:r>
            <a:r>
              <a:rPr spc="-10" sz="1400"/>
              <a:t>*</a:t>
            </a:r>
          </a:p>
        </p:txBody>
      </p:sp>
      <p:sp>
        <p:nvSpPr>
          <p:cNvPr id="188" name="object 46"/>
          <p:cNvSpPr txBox="1"/>
          <p:nvPr/>
        </p:nvSpPr>
        <p:spPr>
          <a:xfrm>
            <a:off x="1428993" y="6329140"/>
            <a:ext cx="7273292" cy="1728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spc="-5" sz="1200">
                <a:latin typeface="Arial"/>
                <a:ea typeface="Arial"/>
                <a:cs typeface="Arial"/>
                <a:sym typeface="Arial"/>
              </a:defRPr>
            </a:pPr>
            <a:r>
              <a:t>* Regionens ønske er at lag </a:t>
            </a:r>
            <a:r>
              <a:rPr spc="0"/>
              <a:t>som </a:t>
            </a:r>
            <a:r>
              <a:t>melder seg på til seriespill én årsklasse opp, melder dette laget på i </a:t>
            </a:r>
            <a:r>
              <a:rPr spc="-10"/>
              <a:t>Nivå</a:t>
            </a:r>
            <a:r>
              <a:rPr spc="25"/>
              <a:t> </a:t>
            </a:r>
            <a:r>
              <a:t>1</a:t>
            </a:r>
          </a:p>
        </p:txBody>
      </p:sp>
      <p:sp>
        <p:nvSpPr>
          <p:cNvPr id="189" name="Oval 79"/>
          <p:cNvSpPr/>
          <p:nvPr/>
        </p:nvSpPr>
        <p:spPr>
          <a:xfrm>
            <a:off x="3289299" y="3371120"/>
            <a:ext cx="2137666" cy="1477105"/>
          </a:xfrm>
          <a:prstGeom prst="ellipse">
            <a:avLst/>
          </a:prstGeom>
          <a:ln w="50800">
            <a:solidFill>
              <a:srgbClr val="0070C0"/>
            </a:solidFill>
          </a:ln>
        </p:spPr>
        <p:txBody>
          <a:bodyPr lIns="45719" rIns="45719" anchor="ctr"/>
          <a:lstStyle/>
          <a:p>
            <a:pPr algn="ctr">
              <a:defRPr>
                <a:solidFill>
                  <a:srgbClr val="FFFFFF"/>
                </a:solidFill>
              </a:defRPr>
            </a:pPr>
          </a:p>
        </p:txBody>
      </p:sp>
      <p:sp>
        <p:nvSpPr>
          <p:cNvPr id="190" name="Oval 80"/>
          <p:cNvSpPr/>
          <p:nvPr/>
        </p:nvSpPr>
        <p:spPr>
          <a:xfrm>
            <a:off x="5266435" y="2837720"/>
            <a:ext cx="2137665" cy="1477105"/>
          </a:xfrm>
          <a:prstGeom prst="ellipse">
            <a:avLst/>
          </a:prstGeom>
          <a:ln w="50800">
            <a:solidFill>
              <a:srgbClr val="0070C0"/>
            </a:solidFill>
          </a:ln>
        </p:spPr>
        <p:txBody>
          <a:bodyPr lIns="45719" rIns="45719" anchor="ctr"/>
          <a:lstStyle/>
          <a:p>
            <a:pPr algn="ctr">
              <a:defRPr>
                <a:solidFill>
                  <a:srgbClr val="FFFFFF"/>
                </a:solidFill>
              </a:defRPr>
            </a:pPr>
          </a:p>
        </p:txBody>
      </p:sp>
      <p:sp>
        <p:nvSpPr>
          <p:cNvPr id="191" name="TextBox 81"/>
          <p:cNvSpPr txBox="1"/>
          <p:nvPr/>
        </p:nvSpPr>
        <p:spPr>
          <a:xfrm>
            <a:off x="1841500" y="5345886"/>
            <a:ext cx="7345682" cy="901066"/>
          </a:xfrm>
          <a:prstGeom prst="rect">
            <a:avLst/>
          </a:prstGeom>
          <a:solidFill>
            <a:srgbClr val="C6D9F1"/>
          </a:solidFill>
          <a:ln>
            <a:solidFill>
              <a:srgbClr val="0070C0"/>
            </a:solidFill>
          </a:ln>
          <a:extLst>
            <a:ext uri="{C572A759-6A51-4108-AA02-DFA0A04FC94B}">
              <ma14:wrappingTextBoxFlag xmlns:ma14="http://schemas.microsoft.com/office/mac/drawingml/2011/main" val="1"/>
            </a:ext>
          </a:extLst>
        </p:spPr>
        <p:txBody>
          <a:bodyPr lIns="45719" rIns="45719">
            <a:spAutoFit/>
          </a:bodyPr>
          <a:lstStyle/>
          <a:p>
            <a:pPr/>
            <a:r>
              <a:t>Gjennomføring kamper:</a:t>
            </a:r>
          </a:p>
          <a:p>
            <a:pPr/>
            <a:r>
              <a:t>Ingen faste plasser – Rullering</a:t>
            </a:r>
          </a:p>
          <a:p>
            <a:pPr/>
            <a:r>
              <a:t>Nye lag til cuper</a:t>
            </a:r>
          </a:p>
        </p:txBody>
      </p:sp>
      <p:sp>
        <p:nvSpPr>
          <p:cNvPr id="192" name="Rectangle 46"/>
          <p:cNvSpPr txBox="1"/>
          <p:nvPr/>
        </p:nvSpPr>
        <p:spPr>
          <a:xfrm>
            <a:off x="1557428" y="1443218"/>
            <a:ext cx="534670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2060"/>
                </a:solidFill>
              </a:defRPr>
            </a:pPr>
            <a:r>
              <a:t>Hovedtrener på hvert lag sender påmelding til Mette innen </a:t>
            </a:r>
            <a:r>
              <a:rPr>
                <a:solidFill>
                  <a:srgbClr val="FF0000"/>
                </a:solidFill>
              </a:rPr>
              <a:t>23.april 2018.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9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4" presetID="2" grpId="3" fill="hold">
                                  <p:stCondLst>
                                    <p:cond delay="0"/>
                                  </p:stCondLst>
                                  <p:iterate type="el" backwards="0">
                                    <p:tmAbs val="0"/>
                                  </p:iterate>
                                  <p:childTnLst>
                                    <p:set>
                                      <p:cBhvr>
                                        <p:cTn id="13" fill="hold"/>
                                        <p:tgtEl>
                                          <p:spTgt spid="191"/>
                                        </p:tgtEl>
                                        <p:attrNameLst>
                                          <p:attrName>style.visibility</p:attrName>
                                        </p:attrNameLst>
                                      </p:cBhvr>
                                      <p:to>
                                        <p:strVal val="visible"/>
                                      </p:to>
                                    </p:set>
                                    <p:anim calcmode="lin" valueType="num">
                                      <p:cBhvr>
                                        <p:cTn id="14" dur="500" fill="hold"/>
                                        <p:tgtEl>
                                          <p:spTgt spid="191"/>
                                        </p:tgtEl>
                                        <p:attrNameLst>
                                          <p:attrName>ppt_x</p:attrName>
                                        </p:attrNameLst>
                                      </p:cBhvr>
                                      <p:tavLst>
                                        <p:tav tm="0">
                                          <p:val>
                                            <p:strVal val="#ppt_x"/>
                                          </p:val>
                                        </p:tav>
                                        <p:tav tm="100000">
                                          <p:val>
                                            <p:strVal val="#ppt_x"/>
                                          </p:val>
                                        </p:tav>
                                      </p:tavLst>
                                    </p:anim>
                                    <p:anim calcmode="lin" valueType="num">
                                      <p:cBhvr>
                                        <p:cTn id="15"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2"/>
      <p:bldP build="whole" bldLvl="1" animBg="1" rev="0" advAuto="0" spid="191" grpId="3"/>
      <p:bldP build="whole" bldLvl="1" animBg="1" rev="0" advAuto="0" spid="18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195" name="object 3"/>
          <p:cNvSpPr/>
          <p:nvPr/>
        </p:nvSpPr>
        <p:spPr>
          <a:xfrm>
            <a:off x="772667" y="6708647"/>
            <a:ext cx="9144001" cy="1"/>
          </a:xfrm>
          <a:prstGeom prst="line">
            <a:avLst/>
          </a:prstGeom>
          <a:ln w="9143">
            <a:solidFill>
              <a:srgbClr val="497EBA"/>
            </a:solidFill>
          </a:ln>
        </p:spPr>
        <p:txBody>
          <a:bodyPr lIns="45719" rIns="45719"/>
          <a:lstStyle/>
          <a:p>
            <a:pPr/>
          </a:p>
        </p:txBody>
      </p:sp>
      <p:sp>
        <p:nvSpPr>
          <p:cNvPr id="196" name="object 4"/>
          <p:cNvSpPr txBox="1"/>
          <p:nvPr>
            <p:ph type="title"/>
          </p:nvPr>
        </p:nvSpPr>
        <p:spPr>
          <a:xfrm>
            <a:off x="1249149" y="558216"/>
            <a:ext cx="8195100" cy="1014732"/>
          </a:xfrm>
          <a:prstGeom prst="rect">
            <a:avLst/>
          </a:prstGeom>
        </p:spPr>
        <p:txBody>
          <a:bodyPr/>
          <a:lstStyle/>
          <a:p>
            <a:pPr indent="10795">
              <a:defRPr spc="-100"/>
            </a:pPr>
            <a:r>
              <a:t>Sportslig bidraget fra</a:t>
            </a:r>
            <a:r>
              <a:rPr spc="0"/>
              <a:t> </a:t>
            </a:r>
            <a:r>
              <a:t>foreldregruppen</a:t>
            </a:r>
          </a:p>
        </p:txBody>
      </p:sp>
      <p:sp>
        <p:nvSpPr>
          <p:cNvPr id="197" name="object 9"/>
          <p:cNvSpPr txBox="1"/>
          <p:nvPr>
            <p:ph type="sldNum" sz="quarter" idx="4294967295"/>
          </p:nvPr>
        </p:nvSpPr>
        <p:spPr>
          <a:xfrm>
            <a:off x="9187182" y="6810219"/>
            <a:ext cx="196673" cy="155779"/>
          </a:xfrm>
          <a:prstGeom prst="rect">
            <a:avLst/>
          </a:prstGeom>
          <a:extLst>
            <a:ext uri="{C572A759-6A51-4108-AA02-DFA0A04FC94B}">
              <ma14:wrappingTextBoxFlag xmlns:ma14="http://schemas.microsoft.com/office/mac/drawingml/2011/main" val="1"/>
            </a:ext>
          </a:extLst>
        </p:spPr>
        <p:txBody>
          <a:bodyPr/>
          <a:lstStyle>
            <a:lvl1pPr indent="25400"/>
          </a:lstStyle>
          <a:p>
            <a:pPr/>
            <a:fld id="{86CB4B4D-7CA3-9044-876B-883B54F8677D}" type="slidenum"/>
          </a:p>
        </p:txBody>
      </p:sp>
      <p:sp>
        <p:nvSpPr>
          <p:cNvPr id="198" name="object 5"/>
          <p:cNvSpPr txBox="1"/>
          <p:nvPr/>
        </p:nvSpPr>
        <p:spPr>
          <a:xfrm>
            <a:off x="1247638" y="1118176"/>
            <a:ext cx="3067686"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spc="-5" sz="2800">
                <a:solidFill>
                  <a:srgbClr val="FFFFFF"/>
                </a:solidFill>
              </a:defRPr>
            </a:pPr>
            <a:r>
              <a:t>-</a:t>
            </a:r>
            <a:r>
              <a:rPr spc="-30"/>
              <a:t> </a:t>
            </a:r>
            <a:r>
              <a:rPr spc="-20"/>
              <a:t>Foreldrevettreglene</a:t>
            </a:r>
          </a:p>
        </p:txBody>
      </p:sp>
      <p:sp>
        <p:nvSpPr>
          <p:cNvPr id="199" name="object 6"/>
          <p:cNvSpPr txBox="1"/>
          <p:nvPr/>
        </p:nvSpPr>
        <p:spPr>
          <a:xfrm>
            <a:off x="1352756" y="1793744"/>
            <a:ext cx="7693660" cy="386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55600" indent="-342900">
              <a:buSzPct val="100000"/>
              <a:buFont typeface="Courier New"/>
              <a:buChar char="Ø"/>
              <a:tabLst>
                <a:tab pos="355600" algn="l"/>
              </a:tabLst>
              <a:defRPr spc="-25">
                <a:solidFill>
                  <a:srgbClr val="000099"/>
                </a:solidFill>
                <a:latin typeface="Courier New"/>
                <a:ea typeface="Courier New"/>
                <a:cs typeface="Courier New"/>
                <a:sym typeface="Courier New"/>
              </a:defRPr>
            </a:pPr>
            <a:r>
              <a:t>Møt</a:t>
            </a:r>
            <a:r>
              <a:rPr spc="-685"/>
              <a:t> </a:t>
            </a:r>
            <a:r>
              <a:rPr spc="-204"/>
              <a:t>fram</a:t>
            </a:r>
            <a:r>
              <a:rPr spc="-660"/>
              <a:t> </a:t>
            </a:r>
            <a:r>
              <a:rPr spc="-585"/>
              <a:t>til</a:t>
            </a:r>
            <a:r>
              <a:rPr spc="-685"/>
              <a:t> </a:t>
            </a:r>
            <a:r>
              <a:rPr spc="-50"/>
              <a:t>kamp</a:t>
            </a:r>
            <a:r>
              <a:rPr spc="-665"/>
              <a:t> </a:t>
            </a:r>
            <a:r>
              <a:rPr spc="-170"/>
              <a:t>og</a:t>
            </a:r>
            <a:r>
              <a:rPr spc="-700"/>
              <a:t> </a:t>
            </a:r>
            <a:r>
              <a:rPr spc="-315"/>
              <a:t>trening</a:t>
            </a:r>
            <a:r>
              <a:rPr spc="-700"/>
              <a:t> </a:t>
            </a:r>
            <a:r>
              <a:rPr spc="-530"/>
              <a:t>-</a:t>
            </a:r>
            <a:r>
              <a:rPr spc="-685"/>
              <a:t> </a:t>
            </a:r>
            <a:r>
              <a:rPr spc="-209"/>
              <a:t>barna</a:t>
            </a:r>
            <a:r>
              <a:rPr spc="-695"/>
              <a:t> </a:t>
            </a:r>
            <a:r>
              <a:rPr spc="-245"/>
              <a:t>ønsker</a:t>
            </a:r>
            <a:r>
              <a:rPr spc="-700"/>
              <a:t> </a:t>
            </a:r>
            <a:r>
              <a:rPr spc="-254"/>
              <a:t>det</a:t>
            </a:r>
          </a:p>
          <a:p>
            <a:pPr marL="355600" indent="-342900">
              <a:spcBef>
                <a:spcPts val="400"/>
              </a:spcBef>
              <a:buSzPct val="100000"/>
              <a:buFont typeface="Courier New"/>
              <a:buChar char="Ø"/>
              <a:tabLst>
                <a:tab pos="355600" algn="l"/>
              </a:tabLst>
              <a:defRPr spc="-285">
                <a:solidFill>
                  <a:srgbClr val="000099"/>
                </a:solidFill>
                <a:latin typeface="Courier New"/>
                <a:ea typeface="Courier New"/>
                <a:cs typeface="Courier New"/>
                <a:sym typeface="Courier New"/>
              </a:defRPr>
            </a:pPr>
            <a:r>
              <a:t>Gi</a:t>
            </a:r>
            <a:r>
              <a:rPr spc="-675"/>
              <a:t> </a:t>
            </a:r>
            <a:r>
              <a:rPr spc="-195"/>
              <a:t>oppmuntring</a:t>
            </a:r>
            <a:r>
              <a:rPr spc="-705"/>
              <a:t> </a:t>
            </a:r>
            <a:r>
              <a:rPr spc="-585"/>
              <a:t>til</a:t>
            </a:r>
            <a:r>
              <a:rPr spc="-675"/>
              <a:t> </a:t>
            </a:r>
            <a:r>
              <a:rPr spc="-415"/>
              <a:t>alle</a:t>
            </a:r>
            <a:r>
              <a:rPr spc="-685"/>
              <a:t> </a:t>
            </a:r>
            <a:r>
              <a:rPr spc="-370"/>
              <a:t>spillerne</a:t>
            </a:r>
            <a:r>
              <a:rPr spc="-685"/>
              <a:t> </a:t>
            </a:r>
            <a:r>
              <a:rPr spc="-200"/>
              <a:t>under</a:t>
            </a:r>
            <a:r>
              <a:rPr spc="-689"/>
              <a:t> </a:t>
            </a:r>
            <a:r>
              <a:rPr spc="-80"/>
              <a:t>kampen</a:t>
            </a:r>
            <a:r>
              <a:rPr spc="-710"/>
              <a:t> </a:t>
            </a:r>
            <a:r>
              <a:rPr spc="-530"/>
              <a:t>-</a:t>
            </a:r>
            <a:r>
              <a:rPr spc="-655"/>
              <a:t> </a:t>
            </a:r>
            <a:r>
              <a:rPr spc="-325"/>
              <a:t>ikke</a:t>
            </a:r>
            <a:r>
              <a:rPr spc="-685"/>
              <a:t> </a:t>
            </a:r>
            <a:r>
              <a:rPr spc="-234"/>
              <a:t>bare</a:t>
            </a:r>
            <a:r>
              <a:rPr spc="-685"/>
              <a:t> </a:t>
            </a:r>
            <a:r>
              <a:rPr spc="-425"/>
              <a:t>ditt</a:t>
            </a:r>
            <a:r>
              <a:rPr spc="-655"/>
              <a:t> </a:t>
            </a:r>
            <a:r>
              <a:rPr spc="-275"/>
              <a:t>eget</a:t>
            </a:r>
            <a:r>
              <a:rPr spc="-689"/>
              <a:t> </a:t>
            </a:r>
            <a:r>
              <a:rPr spc="-215"/>
              <a:t>barn</a:t>
            </a:r>
          </a:p>
          <a:p>
            <a:pPr marL="355600" indent="-342900">
              <a:spcBef>
                <a:spcPts val="400"/>
              </a:spcBef>
              <a:buSzPct val="100000"/>
              <a:buFont typeface="Courier New"/>
              <a:buChar char="Ø"/>
              <a:tabLst>
                <a:tab pos="355600" algn="l"/>
              </a:tabLst>
              <a:defRPr spc="-120">
                <a:solidFill>
                  <a:srgbClr val="000099"/>
                </a:solidFill>
                <a:latin typeface="Courier New"/>
                <a:ea typeface="Courier New"/>
                <a:cs typeface="Courier New"/>
                <a:sym typeface="Courier New"/>
              </a:defRPr>
            </a:pPr>
            <a:r>
              <a:t>Oppmuntre</a:t>
            </a:r>
            <a:r>
              <a:rPr spc="-710"/>
              <a:t> </a:t>
            </a:r>
            <a:r>
              <a:rPr spc="-640"/>
              <a:t>i</a:t>
            </a:r>
            <a:r>
              <a:rPr spc="-660"/>
              <a:t> </a:t>
            </a:r>
            <a:r>
              <a:rPr spc="-104"/>
              <a:t>medgang</a:t>
            </a:r>
            <a:r>
              <a:rPr spc="-695"/>
              <a:t> </a:t>
            </a:r>
            <a:r>
              <a:rPr spc="-170"/>
              <a:t>og</a:t>
            </a:r>
            <a:r>
              <a:rPr spc="-695"/>
              <a:t> </a:t>
            </a:r>
            <a:r>
              <a:rPr spc="-145"/>
              <a:t>motgang</a:t>
            </a:r>
            <a:r>
              <a:rPr spc="-695"/>
              <a:t> </a:t>
            </a:r>
            <a:r>
              <a:rPr spc="-530"/>
              <a:t>-</a:t>
            </a:r>
            <a:r>
              <a:rPr spc="-660"/>
              <a:t> </a:t>
            </a:r>
            <a:r>
              <a:rPr spc="-325"/>
              <a:t>ikke</a:t>
            </a:r>
            <a:r>
              <a:rPr spc="-689"/>
              <a:t> </a:t>
            </a:r>
            <a:r>
              <a:rPr spc="-425"/>
              <a:t>kritiser</a:t>
            </a:r>
            <a:r>
              <a:rPr spc="-695"/>
              <a:t> </a:t>
            </a:r>
            <a:r>
              <a:rPr spc="-125"/>
              <a:t>noen</a:t>
            </a:r>
          </a:p>
          <a:p>
            <a:pPr marL="355600" indent="-342900">
              <a:spcBef>
                <a:spcPts val="400"/>
              </a:spcBef>
              <a:buSzPct val="100000"/>
              <a:buFont typeface="Courier New"/>
              <a:buChar char="Ø"/>
              <a:tabLst>
                <a:tab pos="355600" algn="l"/>
              </a:tabLst>
              <a:defRPr spc="-254">
                <a:solidFill>
                  <a:srgbClr val="000099"/>
                </a:solidFill>
                <a:latin typeface="Courier New"/>
                <a:ea typeface="Courier New"/>
                <a:cs typeface="Courier New"/>
                <a:sym typeface="Courier New"/>
              </a:defRPr>
            </a:pPr>
            <a:r>
              <a:t>Respekter</a:t>
            </a:r>
            <a:r>
              <a:rPr spc="-720"/>
              <a:t> </a:t>
            </a:r>
            <a:r>
              <a:rPr spc="-335"/>
              <a:t>lagleders</a:t>
            </a:r>
            <a:r>
              <a:rPr spc="-689"/>
              <a:t> </a:t>
            </a:r>
            <a:r>
              <a:rPr spc="-225"/>
              <a:t>bruk</a:t>
            </a:r>
            <a:r>
              <a:rPr spc="-725"/>
              <a:t> </a:t>
            </a:r>
            <a:r>
              <a:rPr spc="-225"/>
              <a:t>av</a:t>
            </a:r>
            <a:r>
              <a:rPr spc="-680"/>
              <a:t> </a:t>
            </a:r>
            <a:r>
              <a:rPr spc="-405"/>
              <a:t>spillere</a:t>
            </a:r>
          </a:p>
          <a:p>
            <a:pPr marL="355600" indent="-342900">
              <a:spcBef>
                <a:spcPts val="400"/>
              </a:spcBef>
              <a:buSzPct val="100000"/>
              <a:buFont typeface="Courier New"/>
              <a:buChar char="Ø"/>
              <a:tabLst>
                <a:tab pos="355600" algn="l"/>
              </a:tabLst>
              <a:defRPr spc="-209">
                <a:solidFill>
                  <a:srgbClr val="000099"/>
                </a:solidFill>
                <a:latin typeface="Courier New"/>
                <a:ea typeface="Courier New"/>
                <a:cs typeface="Courier New"/>
                <a:sym typeface="Courier New"/>
              </a:defRPr>
            </a:pPr>
            <a:r>
              <a:t>Se</a:t>
            </a:r>
            <a:r>
              <a:rPr spc="-670"/>
              <a:t> </a:t>
            </a:r>
            <a:r>
              <a:rPr spc="-155"/>
              <a:t>på</a:t>
            </a:r>
            <a:r>
              <a:rPr spc="-670"/>
              <a:t> </a:t>
            </a:r>
            <a:r>
              <a:rPr spc="-55"/>
              <a:t>dommeren</a:t>
            </a:r>
            <a:r>
              <a:rPr spc="-689"/>
              <a:t> </a:t>
            </a:r>
            <a:r>
              <a:rPr spc="-30"/>
              <a:t>som</a:t>
            </a:r>
            <a:r>
              <a:rPr spc="-685"/>
              <a:t> </a:t>
            </a:r>
            <a:r>
              <a:rPr spc="-139"/>
              <a:t>en</a:t>
            </a:r>
            <a:r>
              <a:rPr spc="-689"/>
              <a:t> </a:t>
            </a:r>
            <a:r>
              <a:rPr spc="-330"/>
              <a:t>veileder</a:t>
            </a:r>
            <a:r>
              <a:rPr spc="-710"/>
              <a:t> </a:t>
            </a:r>
            <a:r>
              <a:rPr spc="-530"/>
              <a:t>-</a:t>
            </a:r>
            <a:r>
              <a:rPr spc="-655"/>
              <a:t> </a:t>
            </a:r>
            <a:r>
              <a:rPr spc="-325"/>
              <a:t>ikke</a:t>
            </a:r>
            <a:r>
              <a:rPr spc="-685"/>
              <a:t> </a:t>
            </a:r>
            <a:r>
              <a:rPr spc="-425"/>
              <a:t>kritiser</a:t>
            </a:r>
            <a:r>
              <a:rPr spc="-689"/>
              <a:t> </a:t>
            </a:r>
            <a:r>
              <a:rPr spc="-300"/>
              <a:t>avgjørelsene</a:t>
            </a:r>
          </a:p>
          <a:p>
            <a:pPr marL="355600" indent="-342900">
              <a:spcBef>
                <a:spcPts val="400"/>
              </a:spcBef>
              <a:buSzPct val="100000"/>
              <a:buFont typeface="Courier New"/>
              <a:buChar char="Ø"/>
              <a:tabLst>
                <a:tab pos="355600" algn="l"/>
              </a:tabLst>
              <a:defRPr spc="-285">
                <a:solidFill>
                  <a:srgbClr val="000099"/>
                </a:solidFill>
                <a:latin typeface="Courier New"/>
                <a:ea typeface="Courier New"/>
                <a:cs typeface="Courier New"/>
                <a:sym typeface="Courier New"/>
              </a:defRPr>
            </a:pPr>
            <a:r>
              <a:t>Stimulere</a:t>
            </a:r>
            <a:r>
              <a:rPr spc="-675"/>
              <a:t> </a:t>
            </a:r>
            <a:r>
              <a:rPr spc="-170"/>
              <a:t>og</a:t>
            </a:r>
            <a:r>
              <a:rPr spc="-710"/>
              <a:t> </a:t>
            </a:r>
            <a:r>
              <a:rPr spc="-145"/>
              <a:t>oppmuntre</a:t>
            </a:r>
            <a:r>
              <a:rPr spc="-689"/>
              <a:t> </a:t>
            </a:r>
            <a:r>
              <a:rPr spc="-425"/>
              <a:t>ditt</a:t>
            </a:r>
            <a:r>
              <a:rPr spc="-695"/>
              <a:t> </a:t>
            </a:r>
            <a:r>
              <a:rPr spc="-220"/>
              <a:t>barn</a:t>
            </a:r>
            <a:r>
              <a:rPr spc="-680"/>
              <a:t> </a:t>
            </a:r>
            <a:r>
              <a:rPr spc="-580"/>
              <a:t>til</a:t>
            </a:r>
            <a:r>
              <a:rPr spc="-695"/>
              <a:t> </a:t>
            </a:r>
            <a:r>
              <a:rPr spc="-195"/>
              <a:t>å</a:t>
            </a:r>
            <a:r>
              <a:rPr spc="-655"/>
              <a:t> </a:t>
            </a:r>
            <a:r>
              <a:rPr spc="-320"/>
              <a:t>delta</a:t>
            </a:r>
            <a:r>
              <a:rPr spc="-710"/>
              <a:t> </a:t>
            </a:r>
            <a:r>
              <a:rPr spc="-530"/>
              <a:t>-</a:t>
            </a:r>
            <a:r>
              <a:rPr spc="-660"/>
              <a:t> </a:t>
            </a:r>
            <a:r>
              <a:rPr spc="-325"/>
              <a:t>ikke</a:t>
            </a:r>
            <a:r>
              <a:rPr spc="-689"/>
              <a:t> </a:t>
            </a:r>
            <a:r>
              <a:rPr spc="-295"/>
              <a:t>press</a:t>
            </a:r>
            <a:r>
              <a:rPr spc="-700"/>
              <a:t> </a:t>
            </a:r>
            <a:r>
              <a:rPr spc="-254"/>
              <a:t>det</a:t>
            </a:r>
          </a:p>
          <a:p>
            <a:pPr marL="355600" indent="-342900">
              <a:spcBef>
                <a:spcPts val="400"/>
              </a:spcBef>
              <a:buSzPct val="100000"/>
              <a:buFont typeface="Courier New"/>
              <a:buChar char="Ø"/>
              <a:tabLst>
                <a:tab pos="355600" algn="l"/>
              </a:tabLst>
              <a:defRPr spc="-220">
                <a:solidFill>
                  <a:srgbClr val="000099"/>
                </a:solidFill>
                <a:latin typeface="Courier New"/>
                <a:ea typeface="Courier New"/>
                <a:cs typeface="Courier New"/>
                <a:sym typeface="Courier New"/>
              </a:defRPr>
            </a:pPr>
            <a:r>
              <a:t>Spør</a:t>
            </a:r>
            <a:r>
              <a:rPr spc="-700"/>
              <a:t> </a:t>
            </a:r>
            <a:r>
              <a:rPr spc="-390"/>
              <a:t>først</a:t>
            </a:r>
            <a:r>
              <a:rPr spc="-685"/>
              <a:t> </a:t>
            </a:r>
            <a:r>
              <a:rPr spc="135"/>
              <a:t>om</a:t>
            </a:r>
            <a:r>
              <a:rPr spc="-680"/>
              <a:t> </a:t>
            </a:r>
            <a:r>
              <a:rPr spc="-80"/>
              <a:t>kampen</a:t>
            </a:r>
            <a:r>
              <a:rPr spc="-700"/>
              <a:t> </a:t>
            </a:r>
            <a:r>
              <a:rPr spc="-300"/>
              <a:t>var</a:t>
            </a:r>
            <a:r>
              <a:rPr spc="-685"/>
              <a:t> </a:t>
            </a:r>
            <a:r>
              <a:rPr spc="-50"/>
              <a:t>morsom</a:t>
            </a:r>
            <a:r>
              <a:rPr spc="-680"/>
              <a:t> </a:t>
            </a:r>
            <a:r>
              <a:rPr spc="-170"/>
              <a:t>og</a:t>
            </a:r>
            <a:r>
              <a:rPr spc="-700"/>
              <a:t> </a:t>
            </a:r>
            <a:r>
              <a:rPr spc="-165"/>
              <a:t>spennende</a:t>
            </a:r>
            <a:r>
              <a:rPr spc="-695"/>
              <a:t> </a:t>
            </a:r>
            <a:r>
              <a:rPr spc="-185"/>
              <a:t>–</a:t>
            </a:r>
            <a:r>
              <a:rPr spc="-689"/>
              <a:t> </a:t>
            </a:r>
            <a:r>
              <a:rPr spc="-315"/>
              <a:t>deretter</a:t>
            </a:r>
            <a:r>
              <a:rPr spc="-720"/>
              <a:t> </a:t>
            </a:r>
            <a:r>
              <a:rPr spc="135"/>
              <a:t>om</a:t>
            </a:r>
            <a:r>
              <a:rPr spc="-680"/>
              <a:t> </a:t>
            </a:r>
            <a:r>
              <a:rPr spc="-360"/>
              <a:t>resultatet</a:t>
            </a:r>
          </a:p>
          <a:p>
            <a:pPr marL="355600" indent="-342900">
              <a:spcBef>
                <a:spcPts val="400"/>
              </a:spcBef>
              <a:buSzPct val="100000"/>
              <a:buFont typeface="Courier New"/>
              <a:buChar char="Ø"/>
              <a:tabLst>
                <a:tab pos="355600" algn="l"/>
              </a:tabLst>
              <a:defRPr spc="-260">
                <a:solidFill>
                  <a:srgbClr val="000099"/>
                </a:solidFill>
                <a:latin typeface="Courier New"/>
                <a:ea typeface="Courier New"/>
                <a:cs typeface="Courier New"/>
                <a:sym typeface="Courier New"/>
              </a:defRPr>
            </a:pPr>
            <a:r>
              <a:t>Sørg</a:t>
            </a:r>
            <a:r>
              <a:rPr spc="-680"/>
              <a:t> </a:t>
            </a:r>
            <a:r>
              <a:rPr spc="-365"/>
              <a:t>for</a:t>
            </a:r>
            <a:r>
              <a:rPr spc="-685"/>
              <a:t> </a:t>
            </a:r>
            <a:r>
              <a:rPr spc="-440"/>
              <a:t>riktig</a:t>
            </a:r>
            <a:r>
              <a:rPr spc="-700"/>
              <a:t> </a:t>
            </a:r>
            <a:r>
              <a:rPr spc="-170"/>
              <a:t>og</a:t>
            </a:r>
            <a:r>
              <a:rPr spc="-680"/>
              <a:t> </a:t>
            </a:r>
            <a:r>
              <a:rPr spc="-355"/>
              <a:t>fornuftig</a:t>
            </a:r>
            <a:r>
              <a:rPr spc="-700"/>
              <a:t> </a:t>
            </a:r>
            <a:r>
              <a:rPr spc="-350"/>
              <a:t>utstyr</a:t>
            </a:r>
            <a:r>
              <a:rPr spc="-700"/>
              <a:t> </a:t>
            </a:r>
            <a:r>
              <a:rPr spc="-530"/>
              <a:t>-</a:t>
            </a:r>
            <a:r>
              <a:rPr spc="-665"/>
              <a:t> </a:t>
            </a:r>
            <a:r>
              <a:rPr spc="-325"/>
              <a:t>ikke</a:t>
            </a:r>
            <a:r>
              <a:rPr spc="-695"/>
              <a:t> </a:t>
            </a:r>
            <a:r>
              <a:rPr spc="-305"/>
              <a:t>overdriv</a:t>
            </a:r>
          </a:p>
          <a:p>
            <a:pPr marL="355600" marR="5080" indent="-342900">
              <a:spcBef>
                <a:spcPts val="400"/>
              </a:spcBef>
              <a:buSzPct val="100000"/>
              <a:buFont typeface="Courier New"/>
              <a:buChar char="Ø"/>
              <a:tabLst>
                <a:tab pos="355600" algn="l"/>
              </a:tabLst>
              <a:defRPr spc="-340">
                <a:solidFill>
                  <a:srgbClr val="000099"/>
                </a:solidFill>
                <a:latin typeface="Courier New"/>
                <a:ea typeface="Courier New"/>
                <a:cs typeface="Courier New"/>
                <a:sym typeface="Courier New"/>
              </a:defRPr>
            </a:pPr>
            <a:r>
              <a:t>Vis</a:t>
            </a:r>
            <a:r>
              <a:rPr spc="-680"/>
              <a:t> </a:t>
            </a:r>
            <a:r>
              <a:rPr spc="-285"/>
              <a:t>respekt</a:t>
            </a:r>
            <a:r>
              <a:rPr spc="-710"/>
              <a:t> </a:t>
            </a:r>
            <a:r>
              <a:rPr spc="-365"/>
              <a:t>for</a:t>
            </a:r>
            <a:r>
              <a:rPr spc="-655"/>
              <a:t> </a:t>
            </a:r>
            <a:r>
              <a:rPr spc="-234"/>
              <a:t>klubbens</a:t>
            </a:r>
            <a:r>
              <a:rPr spc="-680"/>
              <a:t> </a:t>
            </a:r>
            <a:r>
              <a:rPr spc="-290"/>
              <a:t>arbeid</a:t>
            </a:r>
            <a:r>
              <a:rPr spc="-689"/>
              <a:t> </a:t>
            </a:r>
            <a:r>
              <a:rPr spc="-530"/>
              <a:t>-</a:t>
            </a:r>
            <a:r>
              <a:rPr spc="-675"/>
              <a:t> </a:t>
            </a:r>
            <a:r>
              <a:rPr spc="-335"/>
              <a:t>ta</a:t>
            </a:r>
            <a:r>
              <a:rPr spc="-670"/>
              <a:t> </a:t>
            </a:r>
            <a:r>
              <a:rPr spc="-450"/>
              <a:t>initiativ</a:t>
            </a:r>
            <a:r>
              <a:rPr spc="-705"/>
              <a:t> </a:t>
            </a:r>
            <a:r>
              <a:rPr spc="-585"/>
              <a:t>til</a:t>
            </a:r>
            <a:r>
              <a:rPr spc="-655"/>
              <a:t> </a:t>
            </a:r>
            <a:r>
              <a:rPr spc="-430"/>
              <a:t>årlig</a:t>
            </a:r>
            <a:r>
              <a:rPr spc="-689"/>
              <a:t> </a:t>
            </a:r>
            <a:r>
              <a:rPr spc="-260"/>
              <a:t>foreldremøte</a:t>
            </a:r>
            <a:r>
              <a:rPr spc="-705"/>
              <a:t> </a:t>
            </a:r>
            <a:r>
              <a:rPr spc="-365"/>
              <a:t>for</a:t>
            </a:r>
            <a:r>
              <a:rPr spc="-675"/>
              <a:t> </a:t>
            </a:r>
            <a:r>
              <a:rPr spc="-195"/>
              <a:t>å</a:t>
            </a:r>
            <a:r>
              <a:rPr spc="-650"/>
              <a:t> </a:t>
            </a:r>
            <a:r>
              <a:rPr spc="-310"/>
              <a:t>avklare  </a:t>
            </a:r>
            <a:r>
              <a:rPr spc="-275"/>
              <a:t>holdninger</a:t>
            </a:r>
            <a:r>
              <a:rPr spc="-740"/>
              <a:t> </a:t>
            </a:r>
            <a:r>
              <a:rPr spc="-170"/>
              <a:t>og</a:t>
            </a:r>
            <a:r>
              <a:rPr spc="-740"/>
              <a:t> </a:t>
            </a:r>
            <a:r>
              <a:rPr spc="-240"/>
              <a:t>ambisjoner</a:t>
            </a:r>
          </a:p>
          <a:p>
            <a:pPr marL="355600" indent="-342900">
              <a:spcBef>
                <a:spcPts val="400"/>
              </a:spcBef>
              <a:buSzPct val="100000"/>
              <a:buFont typeface="Courier New"/>
              <a:buChar char="Ø"/>
              <a:tabLst>
                <a:tab pos="355600" algn="l"/>
              </a:tabLst>
              <a:defRPr spc="-215">
                <a:solidFill>
                  <a:srgbClr val="000099"/>
                </a:solidFill>
                <a:latin typeface="Courier New"/>
                <a:ea typeface="Courier New"/>
                <a:cs typeface="Courier New"/>
                <a:sym typeface="Courier New"/>
              </a:defRPr>
            </a:pPr>
            <a:r>
              <a:t>Tenk</a:t>
            </a:r>
            <a:r>
              <a:rPr spc="-685"/>
              <a:t> </a:t>
            </a:r>
            <a:r>
              <a:rPr spc="-155"/>
              <a:t>på</a:t>
            </a:r>
            <a:r>
              <a:rPr spc="-675"/>
              <a:t> </a:t>
            </a:r>
            <a:r>
              <a:rPr spc="-340"/>
              <a:t>at</a:t>
            </a:r>
            <a:r>
              <a:rPr spc="-660"/>
              <a:t> </a:t>
            </a:r>
            <a:r>
              <a:rPr spc="-254"/>
              <a:t>det</a:t>
            </a:r>
            <a:r>
              <a:rPr spc="-695"/>
              <a:t> </a:t>
            </a:r>
            <a:r>
              <a:rPr spc="-305"/>
              <a:t>er</a:t>
            </a:r>
            <a:r>
              <a:rPr spc="-695"/>
              <a:t> </a:t>
            </a:r>
            <a:r>
              <a:rPr spc="-425"/>
              <a:t>ditt</a:t>
            </a:r>
            <a:r>
              <a:rPr spc="-660"/>
              <a:t> </a:t>
            </a:r>
            <a:r>
              <a:rPr spc="-220"/>
              <a:t>barn</a:t>
            </a:r>
            <a:r>
              <a:rPr spc="-680"/>
              <a:t> </a:t>
            </a:r>
            <a:r>
              <a:rPr spc="-30"/>
              <a:t>som</a:t>
            </a:r>
            <a:r>
              <a:rPr spc="-689"/>
              <a:t> </a:t>
            </a:r>
            <a:r>
              <a:rPr spc="-434"/>
              <a:t>spiller</a:t>
            </a:r>
            <a:r>
              <a:rPr spc="-695"/>
              <a:t> </a:t>
            </a:r>
            <a:r>
              <a:rPr spc="-270"/>
              <a:t>håndball</a:t>
            </a:r>
            <a:r>
              <a:rPr spc="-680"/>
              <a:t> </a:t>
            </a:r>
            <a:r>
              <a:rPr spc="-530"/>
              <a:t>-</a:t>
            </a:r>
            <a:r>
              <a:rPr spc="-695"/>
              <a:t> </a:t>
            </a:r>
            <a:r>
              <a:rPr spc="-325"/>
              <a:t>ikke</a:t>
            </a:r>
            <a:r>
              <a:rPr spc="-675"/>
              <a:t> </a:t>
            </a:r>
            <a:r>
              <a:rPr spc="-114"/>
              <a:t>du</a:t>
            </a:r>
          </a:p>
          <a:p>
            <a:pPr marL="355600" indent="-342900">
              <a:spcBef>
                <a:spcPts val="400"/>
              </a:spcBef>
              <a:buSzPct val="100000"/>
              <a:buFont typeface="Courier New"/>
              <a:buChar char="Ø"/>
              <a:tabLst>
                <a:tab pos="355600" algn="l"/>
              </a:tabLst>
              <a:defRPr spc="-215">
                <a:solidFill>
                  <a:srgbClr val="000099"/>
                </a:solidFill>
                <a:latin typeface="Courier New"/>
                <a:ea typeface="Courier New"/>
                <a:cs typeface="Courier New"/>
                <a:sym typeface="Courier New"/>
              </a:defRPr>
            </a:pPr>
            <a:r>
              <a:t>Tenk</a:t>
            </a:r>
            <a:r>
              <a:rPr spc="-685"/>
              <a:t> </a:t>
            </a:r>
            <a:r>
              <a:rPr spc="-155"/>
              <a:t>på</a:t>
            </a:r>
            <a:r>
              <a:rPr spc="-675"/>
              <a:t> </a:t>
            </a:r>
            <a:r>
              <a:rPr spc="-340"/>
              <a:t>at</a:t>
            </a:r>
            <a:r>
              <a:rPr spc="-660"/>
              <a:t> </a:t>
            </a:r>
            <a:r>
              <a:rPr spc="-254"/>
              <a:t>det</a:t>
            </a:r>
            <a:r>
              <a:rPr spc="-695"/>
              <a:t> </a:t>
            </a:r>
            <a:r>
              <a:rPr spc="-305"/>
              <a:t>er</a:t>
            </a:r>
            <a:r>
              <a:rPr spc="-695"/>
              <a:t> </a:t>
            </a:r>
            <a:r>
              <a:rPr spc="-330"/>
              <a:t>lagleder</a:t>
            </a:r>
            <a:r>
              <a:rPr spc="-695"/>
              <a:t> </a:t>
            </a:r>
            <a:r>
              <a:rPr spc="-30"/>
              <a:t>som</a:t>
            </a:r>
            <a:r>
              <a:rPr spc="-710"/>
              <a:t> </a:t>
            </a:r>
            <a:r>
              <a:rPr spc="-260"/>
              <a:t>alene</a:t>
            </a:r>
            <a:r>
              <a:rPr spc="-710"/>
              <a:t> </a:t>
            </a:r>
            <a:r>
              <a:rPr spc="-365"/>
              <a:t>skal</a:t>
            </a:r>
            <a:r>
              <a:rPr spc="-660"/>
              <a:t> </a:t>
            </a:r>
            <a:r>
              <a:rPr spc="-275"/>
              <a:t>lede</a:t>
            </a:r>
            <a:r>
              <a:rPr spc="-675"/>
              <a:t> </a:t>
            </a:r>
            <a:r>
              <a:rPr spc="-80"/>
              <a:t>kampen</a:t>
            </a:r>
            <a:r>
              <a:rPr spc="-715"/>
              <a:t> </a:t>
            </a:r>
            <a:r>
              <a:rPr spc="-530"/>
              <a:t>-</a:t>
            </a:r>
            <a:r>
              <a:rPr spc="-660"/>
              <a:t> </a:t>
            </a:r>
            <a:r>
              <a:rPr spc="-325"/>
              <a:t>ikke</a:t>
            </a:r>
            <a:r>
              <a:rPr spc="-689"/>
              <a:t> </a:t>
            </a:r>
            <a:r>
              <a:rPr spc="-114"/>
              <a:t>du</a:t>
            </a:r>
          </a:p>
          <a:p>
            <a:pPr marL="355600" indent="-342900">
              <a:spcBef>
                <a:spcPts val="400"/>
              </a:spcBef>
              <a:buSzPct val="100000"/>
              <a:buFont typeface="Courier New"/>
              <a:buChar char="Ø"/>
              <a:tabLst>
                <a:tab pos="355600" algn="l"/>
              </a:tabLst>
              <a:defRPr spc="-300">
                <a:solidFill>
                  <a:srgbClr val="000099"/>
                </a:solidFill>
                <a:latin typeface="Courier New"/>
                <a:ea typeface="Courier New"/>
                <a:cs typeface="Courier New"/>
                <a:sym typeface="Courier New"/>
              </a:defRPr>
            </a:pPr>
            <a:r>
              <a:t>Engasjer</a:t>
            </a:r>
            <a:r>
              <a:rPr spc="-685"/>
              <a:t> </a:t>
            </a:r>
            <a:r>
              <a:rPr spc="-175"/>
              <a:t>deg</a:t>
            </a:r>
            <a:r>
              <a:rPr spc="-700"/>
              <a:t> </a:t>
            </a:r>
            <a:r>
              <a:rPr spc="-185"/>
              <a:t>–</a:t>
            </a:r>
            <a:r>
              <a:rPr spc="-670"/>
              <a:t> </a:t>
            </a:r>
            <a:r>
              <a:rPr spc="-225"/>
              <a:t>også</a:t>
            </a:r>
            <a:r>
              <a:rPr spc="-715"/>
              <a:t> </a:t>
            </a:r>
            <a:r>
              <a:rPr spc="-640"/>
              <a:t>i</a:t>
            </a:r>
            <a:r>
              <a:rPr spc="-665"/>
              <a:t> </a:t>
            </a:r>
            <a:r>
              <a:rPr spc="-150"/>
              <a:t>en</a:t>
            </a:r>
            <a:r>
              <a:rPr spc="-685"/>
              <a:t> </a:t>
            </a:r>
            <a:r>
              <a:rPr spc="-330"/>
              <a:t>definert</a:t>
            </a:r>
            <a:r>
              <a:rPr spc="-700"/>
              <a:t> </a:t>
            </a:r>
            <a:r>
              <a:rPr spc="-409"/>
              <a:t>rolle</a:t>
            </a:r>
            <a:r>
              <a:rPr spc="-695"/>
              <a:t> </a:t>
            </a:r>
            <a:r>
              <a:rPr spc="-250"/>
              <a:t>rundt</a:t>
            </a:r>
            <a:r>
              <a:rPr spc="-700"/>
              <a:t> </a:t>
            </a:r>
            <a:r>
              <a:rPr spc="-350"/>
              <a:t>laget</a:t>
            </a:r>
            <a:r>
              <a:rPr spc="-685"/>
              <a:t> </a:t>
            </a:r>
            <a:r>
              <a:rPr spc="-170"/>
              <a:t>og</a:t>
            </a:r>
            <a:r>
              <a:rPr spc="-700"/>
              <a:t> </a:t>
            </a:r>
            <a:r>
              <a:rPr spc="-215"/>
              <a:t>klubben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Picture 3" descr="Picture 3"/>
          <p:cNvPicPr>
            <a:picLocks noChangeAspect="1"/>
          </p:cNvPicPr>
          <p:nvPr/>
        </p:nvPicPr>
        <p:blipFill>
          <a:blip r:embed="rId2">
            <a:extLst/>
          </a:blip>
          <a:stretch>
            <a:fillRect/>
          </a:stretch>
        </p:blipFill>
        <p:spPr>
          <a:xfrm>
            <a:off x="927100" y="581025"/>
            <a:ext cx="4831513" cy="2971800"/>
          </a:xfrm>
          <a:prstGeom prst="rect">
            <a:avLst/>
          </a:prstGeom>
          <a:ln w="12700">
            <a:miter lim="400000"/>
          </a:ln>
        </p:spPr>
      </p:pic>
      <p:pic>
        <p:nvPicPr>
          <p:cNvPr id="202" name="Picture 5" descr="Picture 5"/>
          <p:cNvPicPr>
            <a:picLocks noChangeAspect="1"/>
          </p:cNvPicPr>
          <p:nvPr/>
        </p:nvPicPr>
        <p:blipFill>
          <a:blip r:embed="rId3">
            <a:extLst/>
          </a:blip>
          <a:stretch>
            <a:fillRect/>
          </a:stretch>
        </p:blipFill>
        <p:spPr>
          <a:xfrm>
            <a:off x="6337300" y="692876"/>
            <a:ext cx="2857500" cy="2857501"/>
          </a:xfrm>
          <a:prstGeom prst="rect">
            <a:avLst/>
          </a:prstGeom>
          <a:ln w="12700">
            <a:miter lim="400000"/>
          </a:ln>
        </p:spPr>
      </p:pic>
      <p:pic>
        <p:nvPicPr>
          <p:cNvPr id="203" name="Picture 10" descr="Picture 10"/>
          <p:cNvPicPr>
            <a:picLocks noChangeAspect="1"/>
          </p:cNvPicPr>
          <p:nvPr/>
        </p:nvPicPr>
        <p:blipFill>
          <a:blip r:embed="rId4">
            <a:extLst/>
          </a:blip>
          <a:stretch>
            <a:fillRect/>
          </a:stretch>
        </p:blipFill>
        <p:spPr>
          <a:xfrm>
            <a:off x="850900" y="3933825"/>
            <a:ext cx="4572000" cy="2619375"/>
          </a:xfrm>
          <a:prstGeom prst="rect">
            <a:avLst/>
          </a:prstGeom>
          <a:ln w="12700">
            <a:miter lim="400000"/>
          </a:ln>
        </p:spPr>
      </p:pic>
      <p:pic>
        <p:nvPicPr>
          <p:cNvPr id="204" name="Picture 11" descr="Picture 11"/>
          <p:cNvPicPr>
            <a:picLocks noChangeAspect="1"/>
          </p:cNvPicPr>
          <p:nvPr/>
        </p:nvPicPr>
        <p:blipFill>
          <a:blip r:embed="rId5">
            <a:extLst/>
          </a:blip>
          <a:stretch>
            <a:fillRect/>
          </a:stretch>
        </p:blipFill>
        <p:spPr>
          <a:xfrm>
            <a:off x="4594921" y="4010025"/>
            <a:ext cx="5180958" cy="2762280"/>
          </a:xfrm>
          <a:prstGeom prst="rect">
            <a:avLst/>
          </a:prstGeom>
          <a:ln w="12700">
            <a:miter lim="400000"/>
          </a:ln>
        </p:spPr>
      </p:pic>
      <p:sp>
        <p:nvSpPr>
          <p:cNvPr id="205" name="object 2"/>
          <p:cNvSpPr/>
          <p:nvPr/>
        </p:nvSpPr>
        <p:spPr>
          <a:xfrm>
            <a:off x="8229600" y="356616"/>
            <a:ext cx="1687067" cy="1271015"/>
          </a:xfrm>
          <a:prstGeom prst="rect">
            <a:avLst/>
          </a:prstGeom>
          <a:blipFill>
            <a:blip r:embed="rId6"/>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Tittel 1"/>
          <p:cNvSpPr txBox="1"/>
          <p:nvPr>
            <p:ph type="title"/>
          </p:nvPr>
        </p:nvSpPr>
        <p:spPr>
          <a:xfrm>
            <a:off x="1249149" y="558216"/>
            <a:ext cx="8195100" cy="492444"/>
          </a:xfrm>
          <a:prstGeom prst="rect">
            <a:avLst/>
          </a:prstGeom>
        </p:spPr>
        <p:txBody>
          <a:bodyPr/>
          <a:lstStyle/>
          <a:p>
            <a:pPr/>
            <a:r>
              <a:t>Foreldreinnsats / Dugnad</a:t>
            </a:r>
          </a:p>
        </p:txBody>
      </p:sp>
      <p:sp>
        <p:nvSpPr>
          <p:cNvPr id="208" name="Plassholder for tekst 2"/>
          <p:cNvSpPr txBox="1"/>
          <p:nvPr>
            <p:ph type="body" idx="1"/>
          </p:nvPr>
        </p:nvSpPr>
        <p:spPr>
          <a:xfrm>
            <a:off x="1104376" y="2152394"/>
            <a:ext cx="8484646" cy="4154984"/>
          </a:xfrm>
          <a:prstGeom prst="rect">
            <a:avLst/>
          </a:prstGeom>
        </p:spPr>
        <p:txBody>
          <a:bodyPr/>
          <a:lstStyle/>
          <a:p>
            <a:pPr/>
            <a:r>
              <a:t>-Alle foreldre må påse 3 - 4 dugnader i løpet av året</a:t>
            </a:r>
          </a:p>
          <a:p>
            <a:pPr/>
          </a:p>
          <a:p>
            <a:pPr/>
            <a:r>
              <a:t>-Ved egne cuper (Nordstrand og Hummel) er hele cupen basert på innsats fra foreldrene </a:t>
            </a:r>
          </a:p>
          <a:p>
            <a:pPr/>
            <a:r>
              <a:t>(mai og august)</a:t>
            </a:r>
          </a:p>
          <a:p>
            <a:pPr/>
          </a:p>
          <a:p>
            <a:pPr/>
            <a:r>
              <a:t>-Kiosk/Sekretæriat i serierunder (Niffen)</a:t>
            </a:r>
          </a:p>
          <a:p>
            <a:pPr/>
          </a:p>
          <a:p>
            <a:pPr/>
            <a:r>
              <a:t>-Kakelotteri </a:t>
            </a:r>
          </a:p>
          <a:p>
            <a:pPr/>
          </a:p>
          <a:p>
            <a:pPr/>
            <a:r>
              <a:t>-Doruller?</a:t>
            </a:r>
          </a:p>
          <a:p>
            <a:pPr/>
          </a:p>
          <a:p>
            <a:pPr/>
            <a:r>
              <a:t>-Overnatting (kun fedre) i Fredrikstad Cup.</a:t>
            </a:r>
          </a:p>
          <a:p>
            <a:pPr/>
          </a:p>
          <a:p>
            <a:pPr/>
            <a:r>
              <a:t>-Vakter er ditt ansvar, og </a:t>
            </a:r>
            <a:r>
              <a:rPr b="1"/>
              <a:t>byttes selv hvis det ikke passer</a:t>
            </a:r>
            <a:r>
              <a:t>.</a:t>
            </a:r>
          </a:p>
        </p:txBody>
      </p:sp>
      <p:sp>
        <p:nvSpPr>
          <p:cNvPr id="209"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Tittel 1"/>
          <p:cNvSpPr txBox="1"/>
          <p:nvPr>
            <p:ph type="title"/>
          </p:nvPr>
        </p:nvSpPr>
        <p:spPr>
          <a:xfrm>
            <a:off x="1249149" y="558216"/>
            <a:ext cx="8195100" cy="492444"/>
          </a:xfrm>
          <a:prstGeom prst="rect">
            <a:avLst/>
          </a:prstGeom>
        </p:spPr>
        <p:txBody>
          <a:bodyPr/>
          <a:lstStyle/>
          <a:p>
            <a:pPr defTabSz="859536">
              <a:defRPr sz="3008"/>
            </a:pPr>
            <a:r>
              <a:t>Ny hall til sesongstart </a:t>
            </a:r>
            <a:r>
              <a:rPr>
                <a:latin typeface="Wingdings"/>
                <a:ea typeface="Wingdings"/>
                <a:cs typeface="Wingdings"/>
                <a:sym typeface="Wingdings"/>
              </a:rPr>
              <a:t>☺</a:t>
            </a:r>
          </a:p>
        </p:txBody>
      </p:sp>
      <p:sp>
        <p:nvSpPr>
          <p:cNvPr id="212" name="Rectangle 1"/>
          <p:cNvSpPr txBox="1"/>
          <p:nvPr/>
        </p:nvSpPr>
        <p:spPr>
          <a:xfrm>
            <a:off x="749300" y="1632266"/>
            <a:ext cx="7248263"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sz="2000">
                <a:solidFill>
                  <a:srgbClr val="FFFFFF"/>
                </a:solidFill>
                <a:latin typeface="open sans"/>
                <a:ea typeface="open sans"/>
                <a:cs typeface="open sans"/>
                <a:sym typeface="open sans"/>
              </a:defRPr>
            </a:pPr>
            <a:r>
              <a:t>Arkitekttegninger hvor den nye hallen vises i ulike perspektiver.</a:t>
            </a:r>
            <a:endParaRPr>
              <a:latin typeface="Arial"/>
              <a:ea typeface="Arial"/>
              <a:cs typeface="Arial"/>
              <a:sym typeface="Arial"/>
            </a:endParaRPr>
          </a:p>
          <a:p>
            <a:pPr>
              <a:defRPr sz="2000">
                <a:solidFill>
                  <a:srgbClr val="FFFFFF"/>
                </a:solidFill>
                <a:latin typeface="soho gothic w01 regular"/>
                <a:ea typeface="soho gothic w01 regular"/>
                <a:cs typeface="soho gothic w01 regular"/>
                <a:sym typeface="soho gothic w01 regular"/>
              </a:defRPr>
            </a:pPr>
            <a:r>
              <a:t>  </a:t>
            </a:r>
          </a:p>
        </p:txBody>
      </p:sp>
      <p:pic>
        <p:nvPicPr>
          <p:cNvPr id="213" name="Picture 2" descr="Picture 2"/>
          <p:cNvPicPr>
            <a:picLocks noChangeAspect="1"/>
          </p:cNvPicPr>
          <p:nvPr/>
        </p:nvPicPr>
        <p:blipFill>
          <a:blip r:embed="rId2">
            <a:extLst/>
          </a:blip>
          <a:stretch>
            <a:fillRect/>
          </a:stretch>
        </p:blipFill>
        <p:spPr>
          <a:xfrm>
            <a:off x="792162" y="2943225"/>
            <a:ext cx="9144001" cy="3810000"/>
          </a:xfrm>
          <a:prstGeom prst="rect">
            <a:avLst/>
          </a:prstGeom>
          <a:ln w="12700">
            <a:miter lim="400000"/>
          </a:ln>
        </p:spPr>
      </p:pic>
      <p:sp>
        <p:nvSpPr>
          <p:cNvPr id="214" name="object 2"/>
          <p:cNvSpPr/>
          <p:nvPr/>
        </p:nvSpPr>
        <p:spPr>
          <a:xfrm>
            <a:off x="8229600" y="356616"/>
            <a:ext cx="1687067" cy="1271015"/>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Rectangle 5"/>
          <p:cNvSpPr txBox="1"/>
          <p:nvPr/>
        </p:nvSpPr>
        <p:spPr>
          <a:xfrm>
            <a:off x="927100" y="504824"/>
            <a:ext cx="8763000"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Ny Nordstrandhall skal bli en to-flaters håndballhall med mulighet for en elitebane på tvers. Det skal være galleri rundt hele banen i hallen samt uttrekkstribuner med kapasitet til 2000 tilskuere.</a:t>
            </a:r>
          </a:p>
          <a:p>
            <a:pPr>
              <a:defRPr>
                <a:solidFill>
                  <a:srgbClr val="FFFFFF"/>
                </a:solidFill>
              </a:defRPr>
            </a:pPr>
            <a:r>
              <a:t>Det blir garderober til bruk for både fotball og håndball, samt kontorer, møterom og treningsrom. Den blir en romslig kafeteria samt to kioskutsalg og en parkeringskjeller til 75 biler. Oppvarmingsareal er lagt til kjeller.</a:t>
            </a:r>
          </a:p>
          <a:p>
            <a:pPr/>
            <a:r>
              <a:t> </a:t>
            </a:r>
          </a:p>
        </p:txBody>
      </p:sp>
      <p:pic>
        <p:nvPicPr>
          <p:cNvPr id="217" name="Picture 6" descr="Picture 6"/>
          <p:cNvPicPr>
            <a:picLocks noChangeAspect="1"/>
          </p:cNvPicPr>
          <p:nvPr/>
        </p:nvPicPr>
        <p:blipFill>
          <a:blip r:embed="rId2">
            <a:extLst/>
          </a:blip>
          <a:stretch>
            <a:fillRect/>
          </a:stretch>
        </p:blipFill>
        <p:spPr>
          <a:xfrm>
            <a:off x="884871" y="2308175"/>
            <a:ext cx="8881429" cy="488305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Picture 3" descr="Picture 3"/>
          <p:cNvPicPr>
            <a:picLocks noChangeAspect="1"/>
          </p:cNvPicPr>
          <p:nvPr/>
        </p:nvPicPr>
        <p:blipFill>
          <a:blip r:embed="rId2">
            <a:extLst/>
          </a:blip>
          <a:srcRect l="39944" t="0" r="9497" b="0"/>
          <a:stretch>
            <a:fillRect/>
          </a:stretch>
        </p:blipFill>
        <p:spPr>
          <a:xfrm>
            <a:off x="20" y="9"/>
            <a:ext cx="10404476" cy="7562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5816" y="0"/>
                </a:lnTo>
                <a:lnTo>
                  <a:pt x="0" y="0"/>
                </a:lnTo>
                <a:close/>
              </a:path>
            </a:pathLst>
          </a:custGeom>
          <a:ln w="12700">
            <a:miter lim="400000"/>
          </a:ln>
        </p:spPr>
      </p:pic>
      <p:sp>
        <p:nvSpPr>
          <p:cNvPr id="220" name="Freeform: Shape 8"/>
          <p:cNvSpPr/>
          <p:nvPr/>
        </p:nvSpPr>
        <p:spPr>
          <a:xfrm flipH="1" flipV="1">
            <a:off x="6876288" y="0"/>
            <a:ext cx="3817112" cy="7563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5835"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221" name="Freeform: Shape 10"/>
          <p:cNvSpPr/>
          <p:nvPr/>
        </p:nvSpPr>
        <p:spPr>
          <a:xfrm flipH="1" flipV="1">
            <a:off x="7602514" y="0"/>
            <a:ext cx="3090887" cy="7563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31"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222" name="object 2"/>
          <p:cNvSpPr/>
          <p:nvPr/>
        </p:nvSpPr>
        <p:spPr>
          <a:xfrm>
            <a:off x="8229600" y="356616"/>
            <a:ext cx="1687067" cy="1271015"/>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66" name="object 3"/>
          <p:cNvSpPr txBox="1"/>
          <p:nvPr>
            <p:ph type="title"/>
          </p:nvPr>
        </p:nvSpPr>
        <p:spPr>
          <a:xfrm>
            <a:off x="1013183" y="804480"/>
            <a:ext cx="8059950" cy="6401755"/>
          </a:xfrm>
          <a:prstGeom prst="rect">
            <a:avLst/>
          </a:prstGeom>
        </p:spPr>
        <p:txBody>
          <a:bodyPr/>
          <a:lstStyle/>
          <a:p>
            <a:pPr marL="469900" marR="5080" indent="-457200">
              <a:buSzPct val="100000"/>
              <a:buFont typeface="Arial"/>
              <a:buChar char="•"/>
              <a:defRPr spc="-100"/>
            </a:pPr>
            <a:r>
              <a:t>-Trenerapparat Hvem er med videre?</a:t>
            </a:r>
            <a:br/>
            <a:r>
              <a:t>-Årshjul</a:t>
            </a:r>
            <a:br/>
            <a:r>
              <a:t>-Fokusområder trening-Periodeplan </a:t>
            </a:r>
            <a:br/>
            <a:r>
              <a:t>	erfaringer</a:t>
            </a:r>
            <a:br/>
            <a:r>
              <a:t>	Fokus neste år</a:t>
            </a:r>
            <a:br/>
            <a:r>
              <a:t>-Seriespill </a:t>
            </a:r>
            <a:br/>
            <a:r>
              <a:t>	erfaringer</a:t>
            </a:r>
            <a:br/>
            <a:r>
              <a:t>	Kampledelse neste år</a:t>
            </a:r>
            <a:br/>
            <a:r>
              <a:t>- Serie og cuper neste år</a:t>
            </a:r>
            <a:br/>
            <a:r>
              <a:t>-Planlegging foreldremøte</a:t>
            </a:r>
            <a:br/>
            <a:r>
              <a:t>-Ny hall</a:t>
            </a:r>
            <a:br/>
            <a:r>
              <a:t>-Diverse</a:t>
            </a:r>
            <a:b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4" name="Picture 3" descr="Picture 3"/>
          <p:cNvPicPr>
            <a:picLocks noChangeAspect="1"/>
          </p:cNvPicPr>
          <p:nvPr/>
        </p:nvPicPr>
        <p:blipFill>
          <a:blip r:embed="rId2">
            <a:extLst/>
          </a:blip>
          <a:srcRect l="19825" t="0" r="28566" b="0"/>
          <a:stretch>
            <a:fillRect/>
          </a:stretch>
        </p:blipFill>
        <p:spPr>
          <a:xfrm>
            <a:off x="20" y="10"/>
            <a:ext cx="10693380" cy="7562765"/>
          </a:xfrm>
          <a:prstGeom prst="rect">
            <a:avLst/>
          </a:prstGeom>
          <a:ln w="12700">
            <a:miter lim="400000"/>
          </a:ln>
        </p:spPr>
      </p:pic>
      <p:sp>
        <p:nvSpPr>
          <p:cNvPr id="225" name="object 2"/>
          <p:cNvSpPr/>
          <p:nvPr/>
        </p:nvSpPr>
        <p:spPr>
          <a:xfrm>
            <a:off x="8229600" y="356616"/>
            <a:ext cx="1687067" cy="1271015"/>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7" name="Picture 3" descr="Picture 3"/>
          <p:cNvPicPr>
            <a:picLocks noChangeAspect="1"/>
          </p:cNvPicPr>
          <p:nvPr/>
        </p:nvPicPr>
        <p:blipFill>
          <a:blip r:embed="rId2">
            <a:extLst/>
          </a:blip>
          <a:srcRect l="8268" t="0" r="9111" b="1"/>
          <a:stretch>
            <a:fillRect/>
          </a:stretch>
        </p:blipFill>
        <p:spPr>
          <a:xfrm>
            <a:off x="19" y="1"/>
            <a:ext cx="10693381" cy="6762523"/>
          </a:xfrm>
          <a:prstGeom prst="rect">
            <a:avLst/>
          </a:prstGeom>
          <a:ln w="12700">
            <a:miter lim="400000"/>
          </a:ln>
        </p:spPr>
      </p:pic>
      <p:pic>
        <p:nvPicPr>
          <p:cNvPr id="228" name="Picture 8" descr="Picture 8"/>
          <p:cNvPicPr>
            <a:picLocks noChangeAspect="1"/>
          </p:cNvPicPr>
          <p:nvPr/>
        </p:nvPicPr>
        <p:blipFill>
          <a:blip r:embed="rId3">
            <a:extLst/>
          </a:blip>
          <a:srcRect l="0" t="46751" r="0" b="26582"/>
          <a:stretch>
            <a:fillRect/>
          </a:stretch>
        </p:blipFill>
        <p:spPr>
          <a:xfrm>
            <a:off x="0" y="5546090"/>
            <a:ext cx="10693401" cy="2016761"/>
          </a:xfrm>
          <a:prstGeom prst="rect">
            <a:avLst/>
          </a:prstGeom>
          <a:ln w="12700">
            <a:miter lim="400000"/>
          </a:ln>
        </p:spPr>
      </p:pic>
      <p:sp>
        <p:nvSpPr>
          <p:cNvPr id="229" name="object 2"/>
          <p:cNvSpPr/>
          <p:nvPr/>
        </p:nvSpPr>
        <p:spPr>
          <a:xfrm>
            <a:off x="8229600" y="356616"/>
            <a:ext cx="1687067" cy="1271015"/>
          </a:xfrm>
          <a:prstGeom prst="rect">
            <a:avLst/>
          </a:prstGeom>
          <a:blipFill>
            <a:blip r:embed="rId4"/>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69" name="Tittel 3"/>
          <p:cNvSpPr txBox="1"/>
          <p:nvPr>
            <p:ph type="title"/>
          </p:nvPr>
        </p:nvSpPr>
        <p:spPr>
          <a:xfrm>
            <a:off x="1249149" y="558216"/>
            <a:ext cx="8195100" cy="492444"/>
          </a:xfrm>
          <a:prstGeom prst="rect">
            <a:avLst/>
          </a:prstGeom>
        </p:spPr>
        <p:txBody>
          <a:bodyPr/>
          <a:lstStyle/>
          <a:p>
            <a:pPr/>
            <a:r>
              <a:t>LAGAPPARAT</a:t>
            </a:r>
          </a:p>
        </p:txBody>
      </p:sp>
      <p:sp>
        <p:nvSpPr>
          <p:cNvPr id="70" name="Rektangel 4"/>
          <p:cNvSpPr/>
          <p:nvPr/>
        </p:nvSpPr>
        <p:spPr>
          <a:xfrm>
            <a:off x="909582" y="1252260"/>
            <a:ext cx="8874233" cy="5981885"/>
          </a:xfrm>
          <a:prstGeom prst="rect">
            <a:avLst/>
          </a:prstGeom>
          <a:solidFill>
            <a:srgbClr val="95B3D7"/>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3000">
                <a:solidFill>
                  <a:srgbClr val="FFFFFF"/>
                </a:solidFill>
              </a:defRPr>
            </a:pPr>
            <a:r>
              <a:t>Hovedtrener</a:t>
            </a:r>
            <a:r>
              <a:rPr>
                <a:latin typeface="Arial"/>
                <a:ea typeface="Arial"/>
                <a:cs typeface="Arial"/>
                <a:sym typeface="Arial"/>
              </a:rPr>
              <a:t>	</a:t>
            </a:r>
            <a:r>
              <a:t>Jon Espen Kleven</a:t>
            </a:r>
            <a:r>
              <a:rPr>
                <a:latin typeface="Arial"/>
                <a:ea typeface="Arial"/>
                <a:cs typeface="Arial"/>
                <a:sym typeface="Arial"/>
              </a:rPr>
              <a:t>	</a:t>
            </a:r>
            <a:endParaRPr>
              <a:latin typeface="Arial"/>
              <a:ea typeface="Arial"/>
              <a:cs typeface="Arial"/>
              <a:sym typeface="Arial"/>
            </a:endParaRPr>
          </a:p>
          <a:p>
            <a:pPr>
              <a:defRPr sz="3000">
                <a:solidFill>
                  <a:srgbClr val="FFFFFF"/>
                </a:solidFill>
              </a:defRPr>
            </a:pPr>
            <a:r>
              <a:t>Sportsansvarlig</a:t>
            </a:r>
            <a:r>
              <a:rPr>
                <a:latin typeface="Arial"/>
                <a:ea typeface="Arial"/>
                <a:cs typeface="Arial"/>
                <a:sym typeface="Arial"/>
              </a:rPr>
              <a:t>	</a:t>
            </a:r>
            <a:r>
              <a:t>Per Christian Asplund</a:t>
            </a:r>
            <a:endParaRPr>
              <a:latin typeface="Arial"/>
              <a:ea typeface="Arial"/>
              <a:cs typeface="Arial"/>
              <a:sym typeface="Arial"/>
            </a:endParaRPr>
          </a:p>
          <a:p>
            <a:pPr>
              <a:defRPr sz="3000">
                <a:solidFill>
                  <a:srgbClr val="FFFFFF"/>
                </a:solidFill>
                <a:latin typeface="Arial"/>
                <a:ea typeface="Arial"/>
                <a:cs typeface="Arial"/>
                <a:sym typeface="Arial"/>
              </a:defRPr>
            </a:pPr>
            <a:r>
              <a:t>Trenere		</a:t>
            </a:r>
            <a:r>
              <a:rPr>
                <a:latin typeface="+mj-lt"/>
                <a:ea typeface="+mj-ea"/>
                <a:cs typeface="+mj-cs"/>
                <a:sym typeface="Calibri"/>
              </a:rPr>
              <a:t>Andre Ruud</a:t>
            </a:r>
            <a:r>
              <a:t>		</a:t>
            </a:r>
          </a:p>
          <a:p>
            <a:pPr>
              <a:defRPr sz="3000">
                <a:solidFill>
                  <a:srgbClr val="FFFFFF"/>
                </a:solidFill>
                <a:latin typeface="Arial"/>
                <a:ea typeface="Arial"/>
                <a:cs typeface="Arial"/>
                <a:sym typeface="Arial"/>
              </a:defRPr>
            </a:pPr>
            <a:r>
              <a:t>			</a:t>
            </a:r>
            <a:r>
              <a:rPr>
                <a:latin typeface="+mj-lt"/>
                <a:ea typeface="+mj-ea"/>
                <a:cs typeface="+mj-cs"/>
                <a:sym typeface="Calibri"/>
              </a:rPr>
              <a:t>Svein-Andre Lesto</a:t>
            </a:r>
            <a:r>
              <a:t>		</a:t>
            </a:r>
          </a:p>
          <a:p>
            <a:pPr>
              <a:defRPr sz="3000">
                <a:solidFill>
                  <a:srgbClr val="FFFFFF"/>
                </a:solidFill>
                <a:latin typeface="Arial"/>
                <a:ea typeface="Arial"/>
                <a:cs typeface="Arial"/>
                <a:sym typeface="Arial"/>
              </a:defRPr>
            </a:pPr>
            <a:r>
              <a:t>			</a:t>
            </a:r>
            <a:r>
              <a:rPr>
                <a:latin typeface="+mj-lt"/>
                <a:ea typeface="+mj-ea"/>
                <a:cs typeface="+mj-cs"/>
                <a:sym typeface="Calibri"/>
              </a:rPr>
              <a:t>Camilla Skaar</a:t>
            </a:r>
            <a:endParaRPr>
              <a:latin typeface="+mj-lt"/>
              <a:ea typeface="+mj-ea"/>
              <a:cs typeface="+mj-cs"/>
              <a:sym typeface="Calibri"/>
            </a:endParaRPr>
          </a:p>
          <a:p>
            <a:pPr>
              <a:defRPr sz="3000">
                <a:solidFill>
                  <a:srgbClr val="FFFFFF"/>
                </a:solidFill>
              </a:defRPr>
            </a:pPr>
            <a:r>
              <a:t>			Line Isaksen</a:t>
            </a:r>
          </a:p>
          <a:p>
            <a:pPr>
              <a:defRPr sz="3000">
                <a:solidFill>
                  <a:srgbClr val="FFFFFF"/>
                </a:solidFill>
              </a:defRPr>
            </a:pPr>
            <a:r>
              <a:t>			Anne-Mette Ophus </a:t>
            </a:r>
            <a:r>
              <a:rPr>
                <a:latin typeface="Arial"/>
                <a:ea typeface="Arial"/>
                <a:cs typeface="Arial"/>
                <a:sym typeface="Arial"/>
              </a:rPr>
              <a:t>	</a:t>
            </a:r>
            <a:endParaRPr>
              <a:latin typeface="Arial"/>
              <a:ea typeface="Arial"/>
              <a:cs typeface="Arial"/>
              <a:sym typeface="Arial"/>
            </a:endParaRPr>
          </a:p>
          <a:p>
            <a:pPr>
              <a:defRPr sz="3000">
                <a:solidFill>
                  <a:srgbClr val="FFFFFF"/>
                </a:solidFill>
              </a:defRPr>
            </a:pPr>
            <a:r>
              <a:t>Foreldrekontakt</a:t>
            </a:r>
            <a:r>
              <a:rPr>
                <a:latin typeface="Arial"/>
                <a:ea typeface="Arial"/>
                <a:cs typeface="Arial"/>
                <a:sym typeface="Arial"/>
              </a:rPr>
              <a:t>	</a:t>
            </a:r>
            <a:r>
              <a:t>Camilla Skaar/Anne-Mette Ophus</a:t>
            </a:r>
            <a:r>
              <a:rPr>
                <a:latin typeface="Arial"/>
                <a:ea typeface="Arial"/>
                <a:cs typeface="Arial"/>
                <a:sym typeface="Arial"/>
              </a:rPr>
              <a:t>	</a:t>
            </a:r>
            <a:endParaRPr>
              <a:latin typeface="Arial"/>
              <a:ea typeface="Arial"/>
              <a:cs typeface="Arial"/>
              <a:sym typeface="Arial"/>
            </a:endParaRPr>
          </a:p>
          <a:p>
            <a:pPr>
              <a:defRPr sz="3000">
                <a:solidFill>
                  <a:srgbClr val="FFFFFF"/>
                </a:solidFill>
              </a:defRPr>
            </a:pPr>
            <a:r>
              <a:t>Økonomi</a:t>
            </a:r>
            <a:r>
              <a:rPr>
                <a:latin typeface="Arial"/>
                <a:ea typeface="Arial"/>
                <a:cs typeface="Arial"/>
                <a:sym typeface="Arial"/>
              </a:rPr>
              <a:t>		</a:t>
            </a:r>
            <a:r>
              <a:t>Vibeke Aas Løvold</a:t>
            </a:r>
            <a:r>
              <a:rPr>
                <a:latin typeface="Arial"/>
                <a:ea typeface="Arial"/>
                <a:cs typeface="Arial"/>
                <a:sym typeface="Arial"/>
              </a:rPr>
              <a:t>	</a:t>
            </a:r>
            <a:endParaRPr>
              <a:latin typeface="Arial"/>
              <a:ea typeface="Arial"/>
              <a:cs typeface="Arial"/>
              <a:sym typeface="Arial"/>
            </a:endParaRPr>
          </a:p>
          <a:p>
            <a:pPr>
              <a:defRPr sz="3000">
                <a:solidFill>
                  <a:srgbClr val="FFFFFF"/>
                </a:solidFill>
              </a:defRPr>
            </a:pPr>
            <a:r>
              <a:t>Cup-ansvarlig</a:t>
            </a:r>
            <a:r>
              <a:rPr>
                <a:latin typeface="Arial"/>
                <a:ea typeface="Arial"/>
                <a:cs typeface="Arial"/>
                <a:sym typeface="Arial"/>
              </a:rPr>
              <a:t>	</a:t>
            </a:r>
            <a:r>
              <a:t>Anne-Mette Ophus</a:t>
            </a:r>
            <a:r>
              <a:rPr>
                <a:latin typeface="Arial"/>
                <a:ea typeface="Arial"/>
                <a:cs typeface="Arial"/>
                <a:sym typeface="Arial"/>
              </a:rPr>
              <a:t>	</a:t>
            </a:r>
            <a:endParaRPr>
              <a:latin typeface="Arial"/>
              <a:ea typeface="Arial"/>
              <a:cs typeface="Arial"/>
              <a:sym typeface="Arial"/>
            </a:endParaRPr>
          </a:p>
          <a:p>
            <a:pPr>
              <a:defRPr sz="3000">
                <a:solidFill>
                  <a:srgbClr val="FFFFFF"/>
                </a:solidFill>
              </a:defRPr>
            </a:pPr>
            <a:r>
              <a:t>Web-ansvarlig</a:t>
            </a:r>
            <a:r>
              <a:rPr>
                <a:latin typeface="Arial"/>
                <a:ea typeface="Arial"/>
                <a:cs typeface="Arial"/>
                <a:sym typeface="Arial"/>
              </a:rPr>
              <a:t>	Kjersti Lie Beckman</a:t>
            </a:r>
          </a:p>
          <a:p>
            <a:pPr>
              <a:defRPr sz="3000">
                <a:solidFill>
                  <a:srgbClr val="FFFFFF"/>
                </a:solidFill>
              </a:defRPr>
            </a:pPr>
            <a:r>
              <a:t>Spons		Arild Olsen</a:t>
            </a:r>
            <a:r>
              <a:rPr>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a:defRPr sz="3000">
                <a:latin typeface="Arial"/>
                <a:ea typeface="Arial"/>
                <a:cs typeface="Arial"/>
                <a:sym typeface="Arial"/>
              </a:defRPr>
            </a:pPr>
            <a:r>
              <a:t>Vi trenger ny dugnadsgruppe!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0"/>
                                        </p:tgtEl>
                                        <p:attrNameLst>
                                          <p:attrName>style.visibility</p:attrName>
                                        </p:attrNameLst>
                                      </p:cBhvr>
                                      <p:to>
                                        <p:strVal val="visible"/>
                                      </p:to>
                                    </p:set>
                                    <p:anim calcmode="lin" valueType="num">
                                      <p:cBhvr>
                                        <p:cTn id="7" dur="500" fill="hold"/>
                                        <p:tgtEl>
                                          <p:spTgt spid="70"/>
                                        </p:tgtEl>
                                        <p:attrNameLst>
                                          <p:attrName>ppt_x</p:attrName>
                                        </p:attrNameLst>
                                      </p:cBhvr>
                                      <p:tavLst>
                                        <p:tav tm="0">
                                          <p:val>
                                            <p:strVal val="#ppt_x"/>
                                          </p:val>
                                        </p:tav>
                                        <p:tav tm="100000">
                                          <p:val>
                                            <p:strVal val="#ppt_x"/>
                                          </p:val>
                                        </p:tav>
                                      </p:tavLst>
                                    </p:anim>
                                    <p:anim calcmode="lin" valueType="num">
                                      <p:cBhvr>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graphicFrame>
        <p:nvGraphicFramePr>
          <p:cNvPr id="73" name="Tabell 6"/>
          <p:cNvGraphicFramePr/>
          <p:nvPr/>
        </p:nvGraphicFramePr>
        <p:xfrm>
          <a:off x="1231900" y="356615"/>
          <a:ext cx="6324600" cy="617113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26128"/>
                <a:gridCol w="4998472"/>
              </a:tblGrid>
              <a:tr h="374224">
                <a:tc>
                  <a:txBody>
                    <a:bodyPr/>
                    <a:lstStyle/>
                    <a:p>
                      <a:pPr indent="0">
                        <a:lnSpc>
                          <a:spcPct val="100000"/>
                        </a:lnSpc>
                        <a:defRPr spc="0" sz="1800"/>
                      </a:pPr>
                      <a:r>
                        <a:rPr b="1" sz="1600"/>
                        <a:t>ÅRSHJUL:</a:t>
                      </a:r>
                    </a:p>
                  </a:txBody>
                  <a:tcPr marL="10521" marR="10521" marT="10521" marB="10521" anchor="ctr" anchorCtr="0" horzOverflow="overflow">
                    <a:lnL w="12700">
                      <a:miter lim="400000"/>
                    </a:lnL>
                    <a:lnR w="12700">
                      <a:miter lim="400000"/>
                    </a:lnR>
                    <a:lnT w="12700">
                      <a:miter lim="400000"/>
                    </a:lnT>
                    <a:lnB w="12700">
                      <a:solidFill>
                        <a:srgbClr val="000000"/>
                      </a:solidFill>
                    </a:lnB>
                    <a:noFill/>
                  </a:tcPr>
                </a:tc>
                <a:tc>
                  <a:txBody>
                    <a:bodyPr/>
                    <a:lstStyle/>
                    <a:p>
                      <a:pPr indent="0">
                        <a:lnSpc>
                          <a:spcPct val="100000"/>
                        </a:lnSpc>
                        <a:defRPr spc="0" sz="1600"/>
                      </a:pPr>
                    </a:p>
                  </a:txBody>
                  <a:tcPr marL="10521" marR="10521" marT="10521" marB="10521" anchor="ctr" anchorCtr="0" horzOverflow="overflow">
                    <a:lnL w="12700">
                      <a:miter lim="400000"/>
                    </a:lnL>
                    <a:lnR w="12700">
                      <a:miter lim="400000"/>
                    </a:lnR>
                    <a:lnT w="12700">
                      <a:miter lim="400000"/>
                    </a:lnT>
                    <a:lnB w="12700">
                      <a:solidFill>
                        <a:srgbClr val="000000"/>
                      </a:solidFill>
                    </a:lnB>
                    <a:noFill/>
                  </a:tcPr>
                </a:tc>
              </a:tr>
              <a:tr h="261958">
                <a:tc>
                  <a:txBody>
                    <a:bodyPr/>
                    <a:lstStyle/>
                    <a:p>
                      <a:pPr indent="0">
                        <a:lnSpc>
                          <a:spcPct val="100000"/>
                        </a:lnSpc>
                        <a:defRPr spc="0" sz="1800"/>
                      </a:pPr>
                      <a:r>
                        <a:rPr sz="1600"/>
                        <a:t>August</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indent="0">
                        <a:lnSpc>
                          <a:spcPct val="100000"/>
                        </a:lnSpc>
                        <a:defRPr spc="0" sz="1800"/>
                      </a:pPr>
                      <a:r>
                        <a:rPr sz="1600"/>
                        <a:t>Første trening onsdag 23/8</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r>
              <a:tr h="261958">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miter lim="400000"/>
                    </a:lnB>
                    <a:noFill/>
                  </a:tcPr>
                </a:tc>
                <a:tc>
                  <a:txBody>
                    <a:bodyPr/>
                    <a:lstStyle/>
                    <a:p>
                      <a:pPr indent="0">
                        <a:lnSpc>
                          <a:spcPct val="100000"/>
                        </a:lnSpc>
                        <a:defRPr b="1" spc="0" sz="1600"/>
                      </a:pPr>
                      <a:r>
                        <a:t>Hummel cup</a:t>
                      </a:r>
                      <a:r>
                        <a:rPr b="0"/>
                        <a:t>  fredag 25. til søndag 27. </a:t>
                      </a:r>
                    </a:p>
                  </a:txBody>
                  <a:tcPr marL="10521" marR="10521" marT="10521" marB="10521" anchor="ctr" anchorCtr="0" horzOverflow="overflow">
                    <a:lnL w="12700">
                      <a:solidFill>
                        <a:srgbClr val="000000"/>
                      </a:solidFill>
                    </a:lnL>
                    <a:lnR w="12700">
                      <a:solidFill>
                        <a:srgbClr val="000000"/>
                      </a:solidFill>
                    </a:lnR>
                    <a:lnT w="12700">
                      <a:miter lim="400000"/>
                    </a:lnT>
                    <a:lnB w="12700">
                      <a:miter lim="400000"/>
                    </a:lnB>
                    <a:noFill/>
                  </a:tcPr>
                </a:tc>
              </a:tr>
              <a:tr h="482094">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indent="0">
                        <a:lnSpc>
                          <a:spcPct val="100000"/>
                        </a:lnSpc>
                        <a:defRPr spc="0" sz="1800"/>
                      </a:pPr>
                      <a:r>
                        <a:rPr sz="1600"/>
                        <a:t>Alle har med vannflaske og håndball til trening og kommer 10 min. før.</a:t>
                      </a: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r>
              <a:tr h="374224">
                <a:tc>
                  <a:txBody>
                    <a:bodyPr/>
                    <a:lstStyle/>
                    <a:p>
                      <a:pPr indent="0">
                        <a:lnSpc>
                          <a:spcPct val="100000"/>
                        </a:lnSpc>
                        <a:defRPr spc="0" sz="1800"/>
                      </a:pPr>
                      <a:r>
                        <a:rPr sz="1600"/>
                        <a:t>September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indent="0">
                        <a:lnSpc>
                          <a:spcPct val="100000"/>
                        </a:lnSpc>
                        <a:defRPr spc="0" sz="1800"/>
                      </a:pPr>
                      <a:r>
                        <a:rPr sz="1600"/>
                        <a:t>Seriestart 3 lag</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1958">
                <a:tc>
                  <a:txBody>
                    <a:bodyPr/>
                    <a:lstStyle/>
                    <a:p>
                      <a:pPr indent="0">
                        <a:lnSpc>
                          <a:spcPct val="100000"/>
                        </a:lnSpc>
                        <a:defRPr spc="0" sz="1800"/>
                      </a:pPr>
                      <a:r>
                        <a:rPr sz="1600"/>
                        <a:t>Oktober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indent="0">
                        <a:lnSpc>
                          <a:spcPct val="100000"/>
                        </a:lnSpc>
                        <a:defRPr spc="0" sz="1800"/>
                      </a:pPr>
                      <a:r>
                        <a:rPr sz="1600"/>
                        <a:t>Seriespill</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1958">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indent="0">
                        <a:lnSpc>
                          <a:spcPct val="100000"/>
                        </a:lnSpc>
                        <a:defRPr spc="0" sz="1800"/>
                      </a:pPr>
                      <a:r>
                        <a:rPr sz="1600"/>
                        <a:t>Høstferie: Uke 40: 2.– 6. okt. 2017</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82094">
                <a:tc>
                  <a:txBody>
                    <a:bodyPr/>
                    <a:lstStyle/>
                    <a:p>
                      <a:pPr indent="0">
                        <a:lnSpc>
                          <a:spcPct val="100000"/>
                        </a:lnSpc>
                        <a:defRPr spc="0" sz="1800"/>
                      </a:pPr>
                      <a:r>
                        <a:rPr sz="1600"/>
                        <a:t>November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indent="0">
                        <a:lnSpc>
                          <a:spcPct val="100000"/>
                        </a:lnSpc>
                        <a:defRPr spc="0" sz="1800"/>
                      </a:pPr>
                      <a:r>
                        <a:rPr sz="1600"/>
                        <a:t>Seriespill Kakelotteri: 18. november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74224">
                <a:tc>
                  <a:txBody>
                    <a:bodyPr/>
                    <a:lstStyle/>
                    <a:p>
                      <a:pPr indent="0">
                        <a:lnSpc>
                          <a:spcPct val="100000"/>
                        </a:lnSpc>
                        <a:defRPr spc="0" sz="1800"/>
                      </a:pPr>
                      <a:r>
                        <a:rPr sz="1600"/>
                        <a:t>Desember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indent="0">
                        <a:lnSpc>
                          <a:spcPct val="100000"/>
                        </a:lnSpc>
                        <a:defRPr spc="0" sz="1800"/>
                      </a:pPr>
                      <a:r>
                        <a:rPr b="1" sz="1600"/>
                        <a:t>Kia cup</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r>
              <a:tr h="251017">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miter lim="400000"/>
                    </a:lnB>
                    <a:noFill/>
                  </a:tcPr>
                </a:tc>
                <a:tc>
                  <a:txBody>
                    <a:bodyPr/>
                    <a:lstStyle/>
                    <a:p>
                      <a:pPr indent="0">
                        <a:lnSpc>
                          <a:spcPct val="100000"/>
                        </a:lnSpc>
                        <a:defRPr spc="0" sz="1800"/>
                      </a:pPr>
                      <a:r>
                        <a:rPr b="1" sz="1600"/>
                        <a:t>Julecup - Langhus</a:t>
                      </a:r>
                    </a:p>
                  </a:txBody>
                  <a:tcPr marL="10521" marR="10521" marT="10521" marB="10521" anchor="ctr" anchorCtr="0" horzOverflow="overflow">
                    <a:lnL w="12700">
                      <a:solidFill>
                        <a:srgbClr val="000000"/>
                      </a:solidFill>
                    </a:lnL>
                    <a:lnR w="12700">
                      <a:solidFill>
                        <a:srgbClr val="000000"/>
                      </a:solidFill>
                    </a:lnR>
                    <a:lnT w="12700">
                      <a:miter lim="400000"/>
                    </a:lnT>
                    <a:lnB w="12700">
                      <a:miter lim="400000"/>
                    </a:lnB>
                    <a:noFill/>
                  </a:tcPr>
                </a:tc>
              </a:tr>
              <a:tr h="112682">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indent="0">
                        <a:lnSpc>
                          <a:spcPct val="100000"/>
                        </a:lnSpc>
                        <a:defRPr spc="0" sz="1800"/>
                      </a:pPr>
                      <a:r>
                        <a:rPr sz="1600"/>
                        <a:t>Juleferie følger skoleplanen.</a:t>
                      </a: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r>
              <a:tr h="261958">
                <a:tc>
                  <a:txBody>
                    <a:bodyPr/>
                    <a:lstStyle/>
                    <a:p>
                      <a:pPr indent="0">
                        <a:lnSpc>
                          <a:spcPct val="100000"/>
                        </a:lnSpc>
                        <a:defRPr spc="0" sz="1800"/>
                      </a:pPr>
                      <a:r>
                        <a:rPr sz="1600"/>
                        <a:t>Januar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indent="0">
                        <a:lnSpc>
                          <a:spcPct val="100000"/>
                        </a:lnSpc>
                        <a:defRPr spc="0" sz="1800"/>
                      </a:pPr>
                      <a:r>
                        <a:rPr sz="1600"/>
                        <a:t>Seriespill</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1958">
                <a:tc>
                  <a:txBody>
                    <a:bodyPr/>
                    <a:lstStyle/>
                    <a:p>
                      <a:pPr indent="0">
                        <a:lnSpc>
                          <a:spcPct val="100000"/>
                        </a:lnSpc>
                        <a:defRPr spc="0" sz="1800"/>
                      </a:pPr>
                      <a:r>
                        <a:rPr sz="1600"/>
                        <a:t>Februar</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indent="0">
                        <a:lnSpc>
                          <a:spcPct val="100000"/>
                        </a:lnSpc>
                        <a:defRPr spc="0" sz="1800"/>
                      </a:pPr>
                      <a:r>
                        <a:rPr sz="1600"/>
                        <a:t>Seriespill</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1958">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indent="0">
                        <a:lnSpc>
                          <a:spcPct val="100000"/>
                        </a:lnSpc>
                        <a:defRPr spc="0" sz="1800"/>
                      </a:pPr>
                      <a:r>
                        <a:rPr sz="1600"/>
                        <a:t>Vinterferie uke 8: 19.–23. februar 2018</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51017">
                <a:tc>
                  <a:txBody>
                    <a:bodyPr/>
                    <a:lstStyle/>
                    <a:p>
                      <a:pPr indent="0">
                        <a:lnSpc>
                          <a:spcPct val="100000"/>
                        </a:lnSpc>
                        <a:defRPr spc="0" sz="1800"/>
                      </a:pPr>
                      <a:r>
                        <a:rPr sz="1600"/>
                        <a:t>Mars</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indent="0">
                        <a:lnSpc>
                          <a:spcPct val="100000"/>
                        </a:lnSpc>
                        <a:defRPr spc="0" sz="1800"/>
                      </a:pPr>
                      <a:r>
                        <a:rPr sz="1600"/>
                        <a:t>Seriespill</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51017">
                <a:tc>
                  <a:txBody>
                    <a:bodyPr/>
                    <a:lstStyle/>
                    <a:p>
                      <a:pPr indent="0">
                        <a:lnSpc>
                          <a:spcPct val="100000"/>
                        </a:lnSpc>
                        <a:defRPr spc="0" sz="1800"/>
                      </a:pPr>
                      <a:r>
                        <a:rPr sz="1600"/>
                        <a:t>April</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indent="0">
                        <a:lnSpc>
                          <a:spcPct val="100000"/>
                        </a:lnSpc>
                        <a:defRPr spc="0" sz="1800"/>
                      </a:pPr>
                      <a:r>
                        <a:rPr sz="1600"/>
                        <a:t>Seriespill</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51017">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indent="0">
                        <a:lnSpc>
                          <a:spcPct val="100000"/>
                        </a:lnSpc>
                        <a:defRPr spc="0" sz="1800"/>
                      </a:pPr>
                      <a:r>
                        <a:rPr b="1" sz="1600"/>
                        <a:t>Nordstrand Cup</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51017">
                <a:tc>
                  <a:txBody>
                    <a:bodyPr/>
                    <a:lstStyle/>
                    <a:p>
                      <a:pPr indent="0">
                        <a:lnSpc>
                          <a:spcPct val="100000"/>
                        </a:lnSpc>
                        <a:defRPr spc="0" sz="1800"/>
                      </a:pPr>
                      <a:r>
                        <a:rPr sz="1600"/>
                        <a:t>Mai</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6350">
                      <a:solidFill>
                        <a:srgbClr val="000000"/>
                      </a:solidFill>
                    </a:lnB>
                    <a:noFill/>
                  </a:tcPr>
                </a:tc>
                <a:tc>
                  <a:txBody>
                    <a:bodyPr/>
                    <a:lstStyle/>
                    <a:p>
                      <a:pPr indent="0">
                        <a:lnSpc>
                          <a:spcPct val="100000"/>
                        </a:lnSpc>
                        <a:defRPr spc="0" sz="1800"/>
                      </a:pPr>
                      <a:r>
                        <a:rPr b="1" sz="1600"/>
                        <a:t>Kolbotn Cup</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r>
              <a:tr h="251017">
                <a:tc>
                  <a:txBody>
                    <a:bodyPr/>
                    <a:lstStyle/>
                    <a:p>
                      <a:pPr indent="0">
                        <a:lnSpc>
                          <a:spcPct val="100000"/>
                        </a:lnSpc>
                        <a:defRPr spc="0" sz="1600"/>
                      </a:pPr>
                    </a:p>
                  </a:txBody>
                  <a:tcPr marL="10521" marR="10521" marT="10521" marB="10521" anchor="ctr" anchorCtr="0" horzOverflow="overflow">
                    <a:lnL w="12700">
                      <a:solidFill>
                        <a:srgbClr val="000000"/>
                      </a:solidFill>
                    </a:lnL>
                    <a:lnR w="12700">
                      <a:solidFill>
                        <a:srgbClr val="000000"/>
                      </a:solidFill>
                    </a:lnR>
                    <a:lnT w="6350">
                      <a:solidFill>
                        <a:srgbClr val="000000"/>
                      </a:solidFill>
                    </a:lnT>
                    <a:lnB w="12700">
                      <a:solidFill>
                        <a:srgbClr val="000000"/>
                      </a:solidFill>
                    </a:lnB>
                    <a:noFill/>
                  </a:tcPr>
                </a:tc>
                <a:tc>
                  <a:txBody>
                    <a:bodyPr/>
                    <a:lstStyle/>
                    <a:p>
                      <a:pPr indent="0">
                        <a:lnSpc>
                          <a:spcPct val="100000"/>
                        </a:lnSpc>
                        <a:defRPr spc="0" sz="1800"/>
                      </a:pPr>
                      <a:r>
                        <a:rPr b="1" sz="1600"/>
                        <a:t>Fredrikstad Cup</a:t>
                      </a: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r>
              <a:tr h="482094">
                <a:tc>
                  <a:txBody>
                    <a:bodyPr/>
                    <a:lstStyle/>
                    <a:p>
                      <a:pPr indent="0">
                        <a:lnSpc>
                          <a:spcPct val="100000"/>
                        </a:lnSpc>
                        <a:defRPr spc="0" sz="1800"/>
                      </a:pPr>
                      <a:r>
                        <a:rPr sz="1600"/>
                        <a:t>Juni</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indent="0">
                        <a:lnSpc>
                          <a:spcPct val="100000"/>
                        </a:lnSpc>
                        <a:defRPr spc="0" sz="1800"/>
                      </a:pPr>
                      <a:r>
                        <a:rPr b="1" sz="1600"/>
                        <a:t>Bonaqua Cup – Fjellhammer
Sommerferie</a:t>
                      </a:r>
                    </a:p>
                  </a:txBody>
                  <a:tcPr marL="10521" marR="10521" marT="10521" marB="10521" anchor="ctr" anchorCtr="0" horzOverflow="overflow">
                    <a:lnL w="12700">
                      <a:solidFill>
                        <a:srgbClr val="000000"/>
                      </a:solidFill>
                    </a:lnL>
                    <a:lnR w="12700">
                      <a:solidFill>
                        <a:srgbClr val="000000"/>
                      </a:solidFill>
                    </a:lnR>
                    <a:lnT w="12700">
                      <a:solidFill>
                        <a:srgbClr val="000000"/>
                      </a:solidFill>
                    </a:lnT>
                    <a:lnB w="12700">
                      <a:miter lim="400000"/>
                    </a:lnB>
                    <a:noFill/>
                  </a:tcPr>
                </a:tc>
              </a:tr>
              <a:tr h="149690">
                <a:tc>
                  <a:txBody>
                    <a:bodyPr/>
                    <a:lstStyle/>
                    <a:p>
                      <a:pPr indent="0">
                        <a:lnSpc>
                          <a:spcPct val="100000"/>
                        </a:lnSpc>
                        <a:defRPr spc="0" sz="400"/>
                      </a:pP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indent="0">
                        <a:lnSpc>
                          <a:spcPct val="100000"/>
                        </a:lnSpc>
                        <a:defRPr spc="0" sz="1800"/>
                      </a:pPr>
                      <a:r>
                        <a:rPr sz="400"/>
                        <a:t>Sommerferie</a:t>
                      </a:r>
                    </a:p>
                  </a:txBody>
                  <a:tcPr marL="10521" marR="10521" marT="10521" marB="10521" anchor="ctr" anchorCtr="0" horzOverflow="overflow">
                    <a:lnL w="12700">
                      <a:solidFill>
                        <a:srgbClr val="000000"/>
                      </a:solidFill>
                    </a:lnL>
                    <a:lnR w="12700">
                      <a:solidFill>
                        <a:srgbClr val="000000"/>
                      </a:solidFill>
                    </a:lnR>
                    <a:lnT w="12700">
                      <a:miter lim="400000"/>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76" name="Rectangle 1"/>
          <p:cNvSpPr txBox="1"/>
          <p:nvPr/>
        </p:nvSpPr>
        <p:spPr>
          <a:xfrm rot="10800000">
            <a:off x="-72629357" y="1979606"/>
            <a:ext cx="142368216" cy="6173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pPr/>
            <a:br/>
          </a:p>
        </p:txBody>
      </p:sp>
      <p:pic>
        <p:nvPicPr>
          <p:cNvPr id="77" name="Bilde 7" descr="Bilde 7"/>
          <p:cNvPicPr>
            <a:picLocks noChangeAspect="1"/>
          </p:cNvPicPr>
          <p:nvPr/>
        </p:nvPicPr>
        <p:blipFill>
          <a:blip r:embed="rId3">
            <a:extLst/>
          </a:blip>
          <a:stretch>
            <a:fillRect/>
          </a:stretch>
        </p:blipFill>
        <p:spPr>
          <a:xfrm>
            <a:off x="774700" y="1343025"/>
            <a:ext cx="9141967" cy="496752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80" name="Rectangle 1"/>
          <p:cNvSpPr txBox="1"/>
          <p:nvPr/>
        </p:nvSpPr>
        <p:spPr>
          <a:xfrm rot="10800000">
            <a:off x="-72629357" y="1979606"/>
            <a:ext cx="142368216" cy="6173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pPr/>
            <a:br/>
          </a:p>
        </p:txBody>
      </p:sp>
      <p:pic>
        <p:nvPicPr>
          <p:cNvPr id="81" name="Bilde 2" descr="Bilde 2"/>
          <p:cNvPicPr>
            <a:picLocks noChangeAspect="1"/>
          </p:cNvPicPr>
          <p:nvPr/>
        </p:nvPicPr>
        <p:blipFill>
          <a:blip r:embed="rId3">
            <a:extLst/>
          </a:blip>
          <a:stretch>
            <a:fillRect/>
          </a:stretch>
        </p:blipFill>
        <p:spPr>
          <a:xfrm>
            <a:off x="976096" y="1419225"/>
            <a:ext cx="8884809" cy="4038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84" name="Rectangle 1"/>
          <p:cNvSpPr txBox="1"/>
          <p:nvPr/>
        </p:nvSpPr>
        <p:spPr>
          <a:xfrm rot="10800000">
            <a:off x="-72629357" y="1979606"/>
            <a:ext cx="142368216" cy="6173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pPr/>
            <a:br/>
          </a:p>
        </p:txBody>
      </p:sp>
      <p:sp>
        <p:nvSpPr>
          <p:cNvPr id="85" name="Rectangle 3"/>
          <p:cNvSpPr txBox="1"/>
          <p:nvPr/>
        </p:nvSpPr>
        <p:spPr>
          <a:xfrm>
            <a:off x="927100" y="504826"/>
            <a:ext cx="7092950"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333333"/>
                </a:solidFill>
                <a:latin typeface="soho gothic w01 regular"/>
                <a:ea typeface="soho gothic w01 regular"/>
                <a:cs typeface="soho gothic w01 regular"/>
                <a:sym typeface="soho gothic w01 regular"/>
              </a:defRPr>
            </a:pPr>
            <a:r>
              <a:t>OM NIF KEEPERFORUM</a:t>
            </a:r>
            <a:br/>
            <a:r>
              <a:rPr b="0"/>
              <a:t>Nordstrand Håndball ønsker å stimulere og motivere klubbens målvakter gjennom å tilby spesialiserte målvaktstreninger for gutter og jenter i alderen 11 til 18 år. Vår ambisjon er at NIF Keeperforum skal være en arena hvor klubbens målvakter møtes og trener på spesifikke keeperøvelser. Vi ønsker å etablere en felles kultur og identitet blant keeperne våre – at vi blir en sammensveiset gjeng og har det moro.</a:t>
            </a:r>
            <a:endParaRPr b="0"/>
          </a:p>
          <a:p>
            <a:pPr>
              <a:defRPr>
                <a:solidFill>
                  <a:srgbClr val="333333"/>
                </a:solidFill>
                <a:latin typeface="soho gothic w01 regular"/>
                <a:ea typeface="soho gothic w01 regular"/>
                <a:cs typeface="soho gothic w01 regular"/>
                <a:sym typeface="soho gothic w01 regular"/>
              </a:defRPr>
            </a:pPr>
            <a:r>
              <a:t>Tilbudet retter seg først og fremst til klubbens målvakter for årgangene J/G 2007 og eldre, og vi håper så mange målvakter som mulig har anledning til å delta på disse treningene. Man trenger ikke melde fra om forfall fra uke til uke.</a:t>
            </a:r>
          </a:p>
          <a:p>
            <a:pPr>
              <a:defRPr>
                <a:solidFill>
                  <a:srgbClr val="333333"/>
                </a:solidFill>
                <a:latin typeface="soho gothic w01 regular"/>
                <a:ea typeface="soho gothic w01 regular"/>
                <a:cs typeface="soho gothic w01 regular"/>
                <a:sym typeface="soho gothic w01 regular"/>
              </a:defRPr>
            </a:pPr>
            <a:r>
              <a:t>Trenerteamet i Keeperforum ønsker å bidra til å utvikle klubbens lag gjennom spesifikk fokus på målvaktene. I den sammenheng ser vi det som positivt om trenere for det enkelte lag ønsker å være til stede på keeperforum og/eller få besøk av KF-trenerteamet på sine treninger.</a:t>
            </a:r>
          </a:p>
          <a:p>
            <a:pPr>
              <a:defRPr>
                <a:solidFill>
                  <a:srgbClr val="333333"/>
                </a:solidFill>
                <a:latin typeface="soho gothic w01 regular"/>
                <a:ea typeface="soho gothic w01 regular"/>
                <a:cs typeface="soho gothic w01 regular"/>
                <a:sym typeface="soho gothic w01 regular"/>
              </a:defRPr>
            </a:pPr>
          </a:p>
        </p:txBody>
      </p:sp>
      <p:sp>
        <p:nvSpPr>
          <p:cNvPr id="86" name="Rectangle 7"/>
          <p:cNvSpPr txBox="1"/>
          <p:nvPr/>
        </p:nvSpPr>
        <p:spPr>
          <a:xfrm>
            <a:off x="1308100" y="4904966"/>
            <a:ext cx="7239000"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Trenere/kontaktpersoner:</a:t>
            </a:r>
          </a:p>
          <a:p>
            <a:pPr/>
          </a:p>
          <a:p>
            <a:pPr/>
            <a:r>
              <a:t>Alexander Lyholt (J2002)	mobil 909 61 586	 </a:t>
            </a:r>
          </a:p>
          <a:p>
            <a:pPr/>
            <a:r>
              <a:t>Vegard Holm (G2001)	mobil 957 45 572	vegholm@gmail.com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pPr/>
          </a:p>
        </p:txBody>
      </p:sp>
      <p:sp>
        <p:nvSpPr>
          <p:cNvPr id="89" name="Rectangle 1"/>
          <p:cNvSpPr txBox="1"/>
          <p:nvPr/>
        </p:nvSpPr>
        <p:spPr>
          <a:xfrm rot="10800000">
            <a:off x="-72629357" y="1979606"/>
            <a:ext cx="142368216" cy="6173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pPr/>
            <a:br/>
          </a:p>
        </p:txBody>
      </p:sp>
      <p:sp>
        <p:nvSpPr>
          <p:cNvPr id="90" name="TextBox 2"/>
          <p:cNvSpPr txBox="1"/>
          <p:nvPr/>
        </p:nvSpPr>
        <p:spPr>
          <a:xfrm>
            <a:off x="1079500" y="407347"/>
            <a:ext cx="4876800" cy="103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defRPr>
            </a:lvl1pPr>
          </a:lstStyle>
          <a:p>
            <a:pPr/>
            <a:r>
              <a:t>Fredrikstad Cup 18.-20.mai</a:t>
            </a:r>
          </a:p>
        </p:txBody>
      </p:sp>
      <p:graphicFrame>
        <p:nvGraphicFramePr>
          <p:cNvPr id="91" name="Table 6"/>
          <p:cNvGraphicFramePr/>
          <p:nvPr/>
        </p:nvGraphicFramePr>
        <p:xfrm>
          <a:off x="1057910" y="1234266"/>
          <a:ext cx="8458201" cy="247172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70386"/>
                <a:gridCol w="2279060"/>
                <a:gridCol w="2311159"/>
                <a:gridCol w="3097595"/>
              </a:tblGrid>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Fredrikstad Cup</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LAG 1</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LAG 2</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LAG 3</a:t>
                      </a:r>
                    </a:p>
                  </a:txBody>
                  <a:tcPr marL="6350" marR="6350" marT="6350" marB="6350" anchor="ctr" anchorCtr="0" horzOverflow="overflow">
                    <a:lnL w="12700">
                      <a:miter lim="400000"/>
                    </a:lnL>
                    <a:lnR w="12700">
                      <a:miter lim="400000"/>
                    </a:lnR>
                    <a:lnT w="12700">
                      <a:miter lim="400000"/>
                    </a:lnT>
                    <a:lnB w="12700">
                      <a:miter lim="400000"/>
                    </a:lnB>
                    <a:noFill/>
                  </a:tcPr>
                </a:tc>
              </a:tr>
              <a:tr h="247172">
                <a:tc>
                  <a:txBody>
                    <a:bodyPr/>
                    <a:lstStyle/>
                    <a:p>
                      <a:pPr indent="0">
                        <a:lnSpc>
                          <a:spcPct val="100000"/>
                        </a:lnSpc>
                        <a:defRPr spc="0" sz="1800"/>
                      </a:pPr>
                      <a:r>
                        <a:rPr sz="1100">
                          <a:latin typeface="Inherit"/>
                          <a:ea typeface="Inherit"/>
                          <a:cs typeface="Inherit"/>
                          <a:sym typeface="Inherit"/>
                        </a:rPr>
                        <a:t>Trenere</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b="1" sz="1100">
                          <a:latin typeface="Inherit"/>
                          <a:ea typeface="Inherit"/>
                          <a:cs typeface="Inherit"/>
                          <a:sym typeface="Inherit"/>
                        </a:rPr>
                        <a:t>Pekki/Line</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b="1" sz="1100">
                          <a:latin typeface="Inherit"/>
                          <a:ea typeface="Inherit"/>
                          <a:cs typeface="Inherit"/>
                          <a:sym typeface="Inherit"/>
                        </a:rPr>
                        <a:t>Camilla/Anne-Mette</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b="1" sz="1100">
                          <a:latin typeface="Inherit"/>
                          <a:ea typeface="Inherit"/>
                          <a:cs typeface="Inherit"/>
                          <a:sym typeface="Inherit"/>
                        </a:rPr>
                        <a:t>Jon Espen/Andre</a:t>
                      </a:r>
                    </a:p>
                  </a:txBody>
                  <a:tcPr marL="6350" marR="6350" marT="6350" marB="6350" anchor="ctr" anchorCtr="0" horzOverflow="overflow">
                    <a:lnL w="12700">
                      <a:miter lim="400000"/>
                    </a:lnL>
                    <a:lnR w="12700">
                      <a:miter lim="400000"/>
                    </a:lnR>
                    <a:lnT w="12700">
                      <a:miter lim="400000"/>
                    </a:lnT>
                    <a:lnB w="12700">
                      <a:miter lim="400000"/>
                    </a:lnB>
                    <a:noFill/>
                  </a:tcPr>
                </a:tc>
              </a:tr>
              <a:tr h="247172">
                <a:tc>
                  <a:txBody>
                    <a:bodyPr/>
                    <a:lstStyle/>
                    <a:p>
                      <a:pPr indent="0">
                        <a:lnSpc>
                          <a:spcPct val="100000"/>
                        </a:lnSpc>
                        <a:defRPr spc="0" sz="1800"/>
                      </a:pPr>
                      <a:r>
                        <a:rPr sz="1100">
                          <a:latin typeface="Inherit"/>
                          <a:ea typeface="Inherit"/>
                          <a:cs typeface="Inherit"/>
                          <a:sym typeface="Inherit"/>
                        </a:rPr>
                        <a:t>Spillere</a:t>
                      </a: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Benjamin Hatt</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Bastian Kraft Ophus</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Gabriel Kleven</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Erik Corneliussen</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Eivind Bråthen</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Benjamin Lyngroth</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Herman Jortun</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Even Drange</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Gabriel Eklund Nørsteng</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Magnus Isaksen</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Fredrik Karlsen</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Liam Kling</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Phillip Andre Lesto</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Marius Nordeng</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Magnus Ruud</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Theo Asplund</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Paul Haugvoll</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Martin Østlie</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r h="247172">
                <a:tc>
                  <a:txBody>
                    <a:bodyPr/>
                    <a:lstStyle/>
                    <a:p>
                      <a:pPr indent="0">
                        <a:lnSpc>
                          <a:spcPct val="100000"/>
                        </a:lnSpc>
                        <a:defRPr spc="0" sz="1100">
                          <a:latin typeface="Inherit"/>
                          <a:ea typeface="Inherit"/>
                          <a:cs typeface="Inherit"/>
                          <a:sym typeface="Inherit"/>
                        </a:defRPr>
                      </a:pPr>
                    </a:p>
                  </a:txBody>
                  <a:tcPr marL="6350" marR="6350" marT="6350" marB="6350" anchor="ctr" anchorCtr="0" horzOverflow="overflow">
                    <a:lnL w="12700">
                      <a:miter lim="400000"/>
                    </a:lnL>
                    <a:lnR w="12700">
                      <a:miter lim="400000"/>
                    </a:lnR>
                    <a:lnT w="12700">
                      <a:miter lim="400000"/>
                    </a:lnT>
                    <a:lnB w="12700">
                      <a:miter lim="400000"/>
                    </a:lnB>
                    <a:noFill/>
                  </a:tcPr>
                </a:tc>
                <a:tc>
                  <a:txBody>
                    <a:bodyPr/>
                    <a:lstStyle/>
                    <a:p>
                      <a:pPr indent="0">
                        <a:lnSpc>
                          <a:spcPct val="100000"/>
                        </a:lnSpc>
                        <a:defRPr spc="0" sz="1800"/>
                      </a:pPr>
                      <a:r>
                        <a:rPr sz="1100">
                          <a:latin typeface="Inherit"/>
                          <a:ea typeface="Inherit"/>
                          <a:cs typeface="Inherit"/>
                          <a:sym typeface="Inherit"/>
                        </a:rPr>
                        <a:t>Vetle Jarnøy</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Petter Natvig</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c>
                  <a:txBody>
                    <a:bodyPr/>
                    <a:lstStyle/>
                    <a:p>
                      <a:pPr indent="0">
                        <a:lnSpc>
                          <a:spcPct val="100000"/>
                        </a:lnSpc>
                        <a:defRPr spc="0" sz="1800"/>
                      </a:pPr>
                      <a:r>
                        <a:rPr sz="1100">
                          <a:latin typeface="Inherit"/>
                          <a:ea typeface="Inherit"/>
                          <a:cs typeface="Inherit"/>
                          <a:sym typeface="Inherit"/>
                        </a:rPr>
                        <a:t>Mathias Løvold</a:t>
                      </a:r>
                    </a:p>
                  </a:txBody>
                  <a:tcPr marL="6350" marR="6350" marT="6350" marB="6350" anchor="ctr" anchorCtr="0" horzOverflow="overflow">
                    <a:lnL w="12700">
                      <a:miter lim="400000"/>
                    </a:lnL>
                    <a:lnR w="12700">
                      <a:miter lim="400000"/>
                    </a:lnR>
                    <a:lnT w="12700">
                      <a:miter lim="400000"/>
                    </a:lnT>
                    <a:lnB w="12700">
                      <a:miter lim="400000"/>
                    </a:lnB>
                    <a:solidFill>
                      <a:srgbClr val="D9E1F2"/>
                    </a:solidFill>
                  </a:tcPr>
                </a:tc>
              </a:tr>
            </a:tbl>
          </a:graphicData>
        </a:graphic>
      </p:graphicFrame>
      <p:sp>
        <p:nvSpPr>
          <p:cNvPr id="92" name="TextBox 7"/>
          <p:cNvSpPr txBox="1"/>
          <p:nvPr/>
        </p:nvSpPr>
        <p:spPr>
          <a:xfrm>
            <a:off x="1841500" y="3853605"/>
            <a:ext cx="7848600" cy="28065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solidFill>
                  <a:srgbClr val="212121"/>
                </a:solidFill>
                <a:latin typeface="inherit"/>
                <a:ea typeface="inherit"/>
                <a:cs typeface="inherit"/>
                <a:sym typeface="inherit"/>
              </a:defRPr>
            </a:pPr>
            <a:r>
              <a:t>Vi kjører ned til Fredrikstad i privatbiler og barna er delt på følgende biler:</a:t>
            </a:r>
            <a:endParaRPr>
              <a:latin typeface="Segoe UI"/>
              <a:ea typeface="Segoe UI"/>
              <a:cs typeface="Segoe UI"/>
              <a:sym typeface="Segoe UI"/>
            </a:endParaRPr>
          </a:p>
          <a:p>
            <a:pPr>
              <a:defRPr sz="1100">
                <a:solidFill>
                  <a:srgbClr val="212121"/>
                </a:solidFill>
                <a:latin typeface="inherit"/>
                <a:ea typeface="inherit"/>
                <a:cs typeface="inherit"/>
                <a:sym typeface="inherit"/>
              </a:defRPr>
            </a:pPr>
            <a:r>
              <a:t> </a:t>
            </a:r>
            <a:endParaRPr>
              <a:latin typeface="Segoe UI"/>
              <a:ea typeface="Segoe UI"/>
              <a:cs typeface="Segoe UI"/>
              <a:sym typeface="Segoe UI"/>
            </a:endParaRPr>
          </a:p>
          <a:p>
            <a:pPr marL="228600">
              <a:defRPr sz="1100">
                <a:solidFill>
                  <a:srgbClr val="212121"/>
                </a:solidFill>
                <a:latin typeface="Symbol"/>
                <a:ea typeface="Symbol"/>
                <a:cs typeface="Symbol"/>
                <a:sym typeface="Symbol"/>
              </a:defRPr>
            </a:pPr>
            <a:r>
              <a:t>·</a:t>
            </a:r>
            <a:r>
              <a:rPr>
                <a:latin typeface="inherit"/>
                <a:ea typeface="inherit"/>
                <a:cs typeface="inherit"/>
                <a:sym typeface="inherit"/>
              </a:rPr>
              <a:t>       </a:t>
            </a:r>
            <a:r>
              <a:rPr b="1">
                <a:latin typeface="inherit"/>
                <a:ea typeface="inherit"/>
                <a:cs typeface="inherit"/>
                <a:sym typeface="inherit"/>
              </a:rPr>
              <a:t>Fredrik</a:t>
            </a:r>
            <a:r>
              <a:rPr>
                <a:latin typeface="inherit"/>
                <a:ea typeface="inherit"/>
                <a:cs typeface="inherit"/>
                <a:sym typeface="inherit"/>
              </a:rPr>
              <a:t> (kjører) : Vetle</a:t>
            </a:r>
            <a:endParaRPr>
              <a:latin typeface="Segoe UI"/>
              <a:ea typeface="Segoe UI"/>
              <a:cs typeface="Segoe UI"/>
              <a:sym typeface="Segoe UI"/>
            </a:endParaRPr>
          </a:p>
          <a:p>
            <a:pPr marL="228600">
              <a:defRPr sz="1100">
                <a:solidFill>
                  <a:srgbClr val="212121"/>
                </a:solidFill>
                <a:latin typeface="Symbol"/>
                <a:ea typeface="Symbol"/>
                <a:cs typeface="Symbol"/>
                <a:sym typeface="Symbol"/>
              </a:defRPr>
            </a:pPr>
            <a:r>
              <a:t>·</a:t>
            </a:r>
            <a:r>
              <a:rPr>
                <a:latin typeface="inherit"/>
                <a:ea typeface="inherit"/>
                <a:cs typeface="inherit"/>
                <a:sym typeface="inherit"/>
              </a:rPr>
              <a:t>       </a:t>
            </a:r>
            <a:r>
              <a:rPr b="1">
                <a:latin typeface="inherit"/>
                <a:ea typeface="inherit"/>
                <a:cs typeface="inherit"/>
                <a:sym typeface="inherit"/>
              </a:rPr>
              <a:t>Phillip</a:t>
            </a:r>
            <a:r>
              <a:rPr>
                <a:latin typeface="inherit"/>
                <a:ea typeface="inherit"/>
                <a:cs typeface="inherit"/>
                <a:sym typeface="inherit"/>
              </a:rPr>
              <a:t> og </a:t>
            </a:r>
            <a:r>
              <a:rPr b="1">
                <a:latin typeface="inherit"/>
                <a:ea typeface="inherit"/>
                <a:cs typeface="inherit"/>
                <a:sym typeface="inherit"/>
              </a:rPr>
              <a:t>Mathias</a:t>
            </a:r>
            <a:r>
              <a:rPr>
                <a:latin typeface="inherit"/>
                <a:ea typeface="inherit"/>
                <a:cs typeface="inherit"/>
                <a:sym typeface="inherit"/>
              </a:rPr>
              <a:t> kjører egen bil</a:t>
            </a:r>
            <a:endParaRPr>
              <a:latin typeface="Segoe UI"/>
              <a:ea typeface="Segoe UI"/>
              <a:cs typeface="Segoe UI"/>
              <a:sym typeface="Segoe UI"/>
            </a:endParaRPr>
          </a:p>
          <a:p>
            <a:pPr marL="228600">
              <a:defRPr sz="1100">
                <a:solidFill>
                  <a:srgbClr val="212121"/>
                </a:solidFill>
                <a:latin typeface="Symbol"/>
                <a:ea typeface="Symbol"/>
                <a:cs typeface="Symbol"/>
                <a:sym typeface="Symbol"/>
              </a:defRPr>
            </a:pPr>
            <a:r>
              <a:t>·</a:t>
            </a:r>
            <a:r>
              <a:rPr>
                <a:latin typeface="inherit"/>
                <a:ea typeface="inherit"/>
                <a:cs typeface="inherit"/>
                <a:sym typeface="inherit"/>
              </a:rPr>
              <a:t>       </a:t>
            </a:r>
            <a:r>
              <a:rPr b="1">
                <a:latin typeface="inherit"/>
                <a:ea typeface="inherit"/>
                <a:cs typeface="inherit"/>
                <a:sym typeface="inherit"/>
              </a:rPr>
              <a:t>Magnus Isaksen</a:t>
            </a:r>
            <a:r>
              <a:rPr>
                <a:latin typeface="inherit"/>
                <a:ea typeface="inherit"/>
                <a:cs typeface="inherit"/>
                <a:sym typeface="inherit"/>
              </a:rPr>
              <a:t>: Herman og Petter</a:t>
            </a:r>
            <a:endParaRPr>
              <a:latin typeface="Segoe UI"/>
              <a:ea typeface="Segoe UI"/>
              <a:cs typeface="Segoe UI"/>
              <a:sym typeface="Segoe UI"/>
            </a:endParaRPr>
          </a:p>
          <a:p>
            <a:pPr marL="228600">
              <a:defRPr sz="1100">
                <a:solidFill>
                  <a:srgbClr val="212121"/>
                </a:solidFill>
                <a:latin typeface="Symbol"/>
                <a:ea typeface="Symbol"/>
                <a:cs typeface="Symbol"/>
                <a:sym typeface="Symbol"/>
              </a:defRPr>
            </a:pPr>
            <a:r>
              <a:t>·</a:t>
            </a:r>
            <a:r>
              <a:rPr>
                <a:latin typeface="inherit"/>
                <a:ea typeface="inherit"/>
                <a:cs typeface="inherit"/>
                <a:sym typeface="inherit"/>
              </a:rPr>
              <a:t>       </a:t>
            </a:r>
            <a:r>
              <a:rPr b="1">
                <a:latin typeface="inherit"/>
                <a:ea typeface="inherit"/>
                <a:cs typeface="inherit"/>
                <a:sym typeface="inherit"/>
              </a:rPr>
              <a:t>Paul</a:t>
            </a:r>
            <a:r>
              <a:rPr>
                <a:latin typeface="inherit"/>
                <a:ea typeface="inherit"/>
                <a:cs typeface="inherit"/>
                <a:sym typeface="inherit"/>
              </a:rPr>
              <a:t>: Even, Bastian og Eivind</a:t>
            </a:r>
            <a:endParaRPr>
              <a:latin typeface="Segoe UI"/>
              <a:ea typeface="Segoe UI"/>
              <a:cs typeface="Segoe UI"/>
              <a:sym typeface="Segoe UI"/>
            </a:endParaRPr>
          </a:p>
          <a:p>
            <a:pPr marL="228600">
              <a:defRPr sz="1100">
                <a:solidFill>
                  <a:srgbClr val="212121"/>
                </a:solidFill>
                <a:latin typeface="Symbol"/>
                <a:ea typeface="Symbol"/>
                <a:cs typeface="Symbol"/>
                <a:sym typeface="Symbol"/>
              </a:defRPr>
            </a:pPr>
            <a:r>
              <a:t>·</a:t>
            </a:r>
            <a:r>
              <a:rPr>
                <a:latin typeface="inherit"/>
                <a:ea typeface="inherit"/>
                <a:cs typeface="inherit"/>
                <a:sym typeface="inherit"/>
              </a:rPr>
              <a:t>       </a:t>
            </a:r>
            <a:r>
              <a:rPr b="1">
                <a:latin typeface="inherit"/>
                <a:ea typeface="inherit"/>
                <a:cs typeface="inherit"/>
                <a:sym typeface="inherit"/>
              </a:rPr>
              <a:t>Gabriel K</a:t>
            </a:r>
            <a:r>
              <a:rPr>
                <a:latin typeface="inherit"/>
                <a:ea typeface="inherit"/>
                <a:cs typeface="inherit"/>
                <a:sym typeface="inherit"/>
              </a:rPr>
              <a:t>: Gabriel EN og Liam</a:t>
            </a:r>
            <a:endParaRPr>
              <a:latin typeface="Segoe UI"/>
              <a:ea typeface="Segoe UI"/>
              <a:cs typeface="Segoe UI"/>
              <a:sym typeface="Segoe UI"/>
            </a:endParaRPr>
          </a:p>
          <a:p>
            <a:pPr marL="228600">
              <a:defRPr sz="1100">
                <a:solidFill>
                  <a:srgbClr val="212121"/>
                </a:solidFill>
                <a:latin typeface="inherit"/>
                <a:ea typeface="inherit"/>
                <a:cs typeface="inherit"/>
                <a:sym typeface="inherit"/>
              </a:defRPr>
            </a:pPr>
            <a:r>
              <a:t>·       </a:t>
            </a:r>
            <a:r>
              <a:rPr b="1"/>
              <a:t>Magnus R</a:t>
            </a:r>
            <a:r>
              <a:t>: Benjamin x2</a:t>
            </a:r>
            <a:endParaRPr>
              <a:latin typeface="Segoe UI"/>
              <a:ea typeface="Segoe UI"/>
              <a:cs typeface="Segoe UI"/>
              <a:sym typeface="Segoe UI"/>
            </a:endParaRPr>
          </a:p>
          <a:p>
            <a:pPr marL="228600">
              <a:defRPr sz="1100">
                <a:solidFill>
                  <a:srgbClr val="212121"/>
                </a:solidFill>
                <a:latin typeface="inherit"/>
                <a:ea typeface="inherit"/>
                <a:cs typeface="inherit"/>
                <a:sym typeface="inherit"/>
              </a:defRPr>
            </a:pPr>
            <a:r>
              <a:t>·       </a:t>
            </a:r>
            <a:r>
              <a:rPr b="1"/>
              <a:t>Marius</a:t>
            </a:r>
            <a:r>
              <a:t>: Martin</a:t>
            </a:r>
            <a:endParaRPr>
              <a:latin typeface="Segoe UI"/>
              <a:ea typeface="Segoe UI"/>
              <a:cs typeface="Segoe UI"/>
              <a:sym typeface="Segoe UI"/>
            </a:endParaRPr>
          </a:p>
          <a:p>
            <a:pPr>
              <a:defRPr sz="1100">
                <a:solidFill>
                  <a:srgbClr val="212121"/>
                </a:solidFill>
                <a:latin typeface="inherit"/>
                <a:ea typeface="inherit"/>
                <a:cs typeface="inherit"/>
                <a:sym typeface="inherit"/>
              </a:defRPr>
            </a:pPr>
            <a:r>
              <a:t> </a:t>
            </a:r>
            <a:endParaRPr>
              <a:latin typeface="Segoe UI"/>
              <a:ea typeface="Segoe UI"/>
              <a:cs typeface="Segoe UI"/>
              <a:sym typeface="Segoe UI"/>
            </a:endParaRPr>
          </a:p>
          <a:p>
            <a:pPr>
              <a:defRPr sz="1100">
                <a:solidFill>
                  <a:srgbClr val="212121"/>
                </a:solidFill>
                <a:latin typeface="inherit"/>
                <a:ea typeface="inherit"/>
                <a:cs typeface="inherit"/>
                <a:sym typeface="inherit"/>
              </a:defRPr>
            </a:pPr>
            <a:r>
              <a:t>Den som kjører avtaler med de andre i bilen hvor og når de kjører nedover, men vi vil at alle skal være fremme til kl 19, for da blir det pizza på skolen. Vi skal ligge i klasserom 118 og 119 på Gudeberg Skole (vis a vis Fris, Nabbetorpveien 15, 1632 Gamle Fredrikstad). Fedrene til Marius, Gabriel EN og Vetle ligger over hele helga og følger lagene.</a:t>
            </a:r>
          </a:p>
          <a:p>
            <a:pPr>
              <a:defRPr sz="1100">
                <a:solidFill>
                  <a:srgbClr val="212121"/>
                </a:solidFill>
                <a:latin typeface="inherit"/>
                <a:ea typeface="inherit"/>
                <a:cs typeface="inherit"/>
                <a:sym typeface="inherit"/>
              </a:defRPr>
            </a:pPr>
          </a:p>
          <a:p>
            <a:pPr/>
            <a:r>
              <a:t>Felles Grilling lørdag? Konsert? Kjør diskusjon </a:t>
            </a:r>
            <a:r>
              <a:rPr>
                <a:latin typeface="Wingdings"/>
                <a:ea typeface="Wingdings"/>
                <a:cs typeface="Wingdings"/>
                <a:sym typeface="Wingdings"/>
              </a:rP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Title 1"/>
          <p:cNvSpPr txBox="1"/>
          <p:nvPr>
            <p:ph type="title"/>
          </p:nvPr>
        </p:nvSpPr>
        <p:spPr>
          <a:xfrm>
            <a:off x="1249149" y="558216"/>
            <a:ext cx="8195100" cy="492444"/>
          </a:xfrm>
          <a:prstGeom prst="rect">
            <a:avLst/>
          </a:prstGeom>
        </p:spPr>
        <p:txBody>
          <a:bodyPr/>
          <a:lstStyle/>
          <a:p>
            <a:pPr/>
            <a:r>
              <a:t> Cash å slekk</a:t>
            </a:r>
          </a:p>
        </p:txBody>
      </p:sp>
      <p:sp>
        <p:nvSpPr>
          <p:cNvPr id="95" name="Rectangle 2"/>
          <p:cNvSpPr txBox="1"/>
          <p:nvPr/>
        </p:nvSpPr>
        <p:spPr>
          <a:xfrm>
            <a:off x="1249150" y="1343024"/>
            <a:ext cx="6770900"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Saldo 01.01.2018	16 226</a:t>
            </a:r>
          </a:p>
          <a:p>
            <a:pPr/>
            <a:r>
              <a:t>	</a:t>
            </a:r>
          </a:p>
          <a:p>
            <a:pPr/>
            <a:r>
              <a:t>Betalt Fredrikstad Cup	-38 119</a:t>
            </a:r>
          </a:p>
          <a:p>
            <a:pPr/>
            <a:r>
              <a:t>Innbetalt Fredrikstad Cup	36 735</a:t>
            </a:r>
          </a:p>
          <a:p>
            <a:pPr/>
            <a:r>
              <a:t>	</a:t>
            </a:r>
          </a:p>
          <a:p>
            <a:pPr/>
            <a:r>
              <a:t>Bonaqua cup		-3 638</a:t>
            </a:r>
          </a:p>
          <a:p>
            <a:pPr/>
            <a:r>
              <a:t>	</a:t>
            </a:r>
          </a:p>
          <a:p>
            <a:pPr/>
            <a:r>
              <a:t>Kolbotn cup		-4 200</a:t>
            </a:r>
          </a:p>
          <a:p>
            <a:pPr/>
            <a:r>
              <a:t>	</a:t>
            </a:r>
          </a:p>
          <a:p>
            <a:pPr/>
            <a:r>
              <a:t>			7 004</a:t>
            </a:r>
          </a:p>
          <a:p>
            <a:pPr/>
            <a:r>
              <a:t>	</a:t>
            </a:r>
          </a:p>
          <a:p>
            <a:pPr/>
            <a:r>
              <a:t>Ifølge banken		7 005</a:t>
            </a:r>
          </a:p>
          <a:p>
            <a:pPr/>
            <a:r>
              <a:t>	</a:t>
            </a:r>
          </a:p>
          <a:p>
            <a:pPr/>
            <a:r>
              <a:t>Diff			      -1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