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8" r:id="rId7"/>
    <p:sldId id="267" r:id="rId8"/>
    <p:sldId id="263" r:id="rId9"/>
    <p:sldId id="273" r:id="rId10"/>
    <p:sldId id="274" r:id="rId11"/>
    <p:sldId id="271" r:id="rId12"/>
    <p:sldId id="265" r:id="rId13"/>
    <p:sldId id="264" r:id="rId14"/>
    <p:sldId id="266" r:id="rId15"/>
    <p:sldId id="272" r:id="rId16"/>
    <p:sldId id="269" r:id="rId17"/>
    <p:sldId id="270" r:id="rId18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D9EE-209A-4863-A07A-95F3D425DAC4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226C5-81A8-49C9-A050-238F8FAD8C6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883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740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6167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336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5262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4015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71784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0494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60011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9761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3471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8663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5782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035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8431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1611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0549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629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2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9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47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563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8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6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24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74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2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96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EF7F-58A5-4F27-86D4-1B764C870B10}" type="datetimeFigureOut">
              <a:rPr lang="nb-NO" smtClean="0"/>
              <a:pPr/>
              <a:t>06.09.2015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5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Foreldremøte</a:t>
            </a:r>
            <a:br>
              <a:rPr lang="nb-NO" dirty="0" smtClean="0"/>
            </a:br>
            <a:r>
              <a:rPr lang="nb-NO" dirty="0" smtClean="0"/>
              <a:t> NIF håndball Gutter2003</a:t>
            </a:r>
            <a:br>
              <a:rPr lang="nb-NO" dirty="0" smtClean="0"/>
            </a:br>
            <a:endParaRPr lang="nb-NO" dirty="0"/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3600797" cy="223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2880320"/>
          </a:xfrm>
        </p:spPr>
        <p:txBody>
          <a:bodyPr>
            <a:normAutofit/>
          </a:bodyPr>
          <a:lstStyle/>
          <a:p>
            <a:r>
              <a:rPr lang="nb-NO" dirty="0" smtClean="0"/>
              <a:t>Lov å være uenig</a:t>
            </a:r>
            <a:br>
              <a:rPr lang="nb-NO" dirty="0" smtClean="0"/>
            </a:br>
            <a:r>
              <a:rPr lang="nb-NO" dirty="0" smtClean="0"/>
              <a:t>men hjelper veldig lite når du ikke er trener </a:t>
            </a:r>
            <a:r>
              <a:rPr lang="nb-NO" dirty="0" smtClean="0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9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Laginndeling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1829246"/>
              </p:ext>
            </p:extLst>
          </p:nvPr>
        </p:nvGraphicFramePr>
        <p:xfrm>
          <a:off x="251520" y="1688048"/>
          <a:ext cx="2472513" cy="3804764"/>
        </p:xfrm>
        <a:graphic>
          <a:graphicData uri="http://schemas.openxmlformats.org/drawingml/2006/table">
            <a:tbl>
              <a:tblPr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tblPr>
              <a:tblGrid>
                <a:gridCol w="2472513"/>
              </a:tblGrid>
              <a:tr h="318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 dirty="0">
                          <a:effectLst/>
                          <a:latin typeface="Arial" panose="020B0604020202020204" pitchFamily="34" charset="0"/>
                        </a:rPr>
                        <a:t>Lag 1 ( Nivå 1)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nb-NO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Svein</a:t>
                      </a:r>
                      <a:r>
                        <a:rPr lang="nb-NO" sz="12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Erik og Trond</a:t>
                      </a:r>
                      <a:endParaRPr lang="nb-NO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nb-NO" sz="16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Alfred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ndenæs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(K)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Thomas Helgheim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Julius Bjerkrheim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elix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J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esting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Nikolai </a:t>
                      </a:r>
                      <a:r>
                        <a:rPr lang="nb-NO" sz="1600" b="0" i="0" u="none" strike="noStrike" dirty="0" err="1">
                          <a:effectLst/>
                          <a:latin typeface="Arial" panose="020B0604020202020204" pitchFamily="34" charset="0"/>
                        </a:rPr>
                        <a:t>Falao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Vetle </a:t>
                      </a:r>
                      <a:r>
                        <a:rPr lang="nb-NO" sz="1600" b="0" i="0" u="none" strike="noStrike" dirty="0" err="1">
                          <a:effectLst/>
                          <a:latin typeface="Arial" panose="020B0604020202020204" pitchFamily="34" charset="0"/>
                        </a:rPr>
                        <a:t>Nybakke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Emil Nordin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J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eppe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H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elland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Samuel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Rudjord (RK)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Mathias Thomassen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Nikolai Huuse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Tobias 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Ophus (RK)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Plassholder for innhold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94814670"/>
              </p:ext>
            </p:extLst>
          </p:nvPr>
        </p:nvGraphicFramePr>
        <p:xfrm>
          <a:off x="2997084" y="1688048"/>
          <a:ext cx="2448272" cy="4029269"/>
        </p:xfrm>
        <a:graphic>
          <a:graphicData uri="http://schemas.openxmlformats.org/drawingml/2006/table">
            <a:tbl>
              <a:tblPr/>
              <a:tblGrid>
                <a:gridCol w="2448272"/>
              </a:tblGrid>
              <a:tr h="318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 dirty="0">
                          <a:effectLst/>
                          <a:latin typeface="Arial" panose="020B0604020202020204" pitchFamily="34" charset="0"/>
                        </a:rPr>
                        <a:t>Lag 2 (Nivå 1)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nb-NO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Jøran og Anette</a:t>
                      </a:r>
                      <a:endParaRPr lang="nb-NO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nb-NO" sz="16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Filip Rivenes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(K)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Nikolai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E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nger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William Berget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illip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S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kog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Mats Haugen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Aksel 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Helliesen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August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Wessel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Kasper 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Vestnes</a:t>
                      </a: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Oliver storm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Henrik 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Carlsson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(RK)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Jonatan Reiten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3156"/>
              </p:ext>
            </p:extLst>
          </p:nvPr>
        </p:nvGraphicFramePr>
        <p:xfrm>
          <a:off x="5652120" y="1688048"/>
          <a:ext cx="2448272" cy="4502279"/>
        </p:xfrm>
        <a:graphic>
          <a:graphicData uri="http://schemas.openxmlformats.org/drawingml/2006/table">
            <a:tbl>
              <a:tblPr/>
              <a:tblGrid>
                <a:gridCol w="2448272"/>
              </a:tblGrid>
              <a:tr h="318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 dirty="0">
                          <a:effectLst/>
                          <a:latin typeface="Arial" panose="020B0604020202020204" pitchFamily="34" charset="0"/>
                        </a:rPr>
                        <a:t>Lag 3 (Nivå 2 )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l" fontAlgn="b"/>
                      <a:r>
                        <a:rPr lang="nb-NO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nb-NO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Jørn</a:t>
                      </a:r>
                      <a:r>
                        <a:rPr lang="nb-NO" sz="14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og (</a:t>
                      </a:r>
                      <a:r>
                        <a:rPr lang="nb-NO" sz="1400" b="1" i="0" u="none" strike="noStrike" baseline="0" dirty="0" err="1" smtClean="0">
                          <a:effectLst/>
                          <a:latin typeface="Arial" panose="020B0604020202020204" pitchFamily="34" charset="0"/>
                        </a:rPr>
                        <a:t>seb</a:t>
                      </a:r>
                      <a:r>
                        <a:rPr lang="nb-NO" sz="14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-Jøran-</a:t>
                      </a:r>
                      <a:r>
                        <a:rPr lang="nb-NO" sz="1400" b="1" i="0" u="none" strike="noStrike" baseline="0" dirty="0" err="1" smtClean="0">
                          <a:effectLst/>
                          <a:latin typeface="Arial" panose="020B0604020202020204" pitchFamily="34" charset="0"/>
                        </a:rPr>
                        <a:t>anette</a:t>
                      </a:r>
                      <a:r>
                        <a:rPr lang="nb-NO" sz="14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nb-NO" sz="1400" b="1" i="0" u="none" strike="noStrike" baseline="0" dirty="0" err="1" smtClean="0">
                          <a:effectLst/>
                          <a:latin typeface="Arial" panose="020B0604020202020204" pitchFamily="34" charset="0"/>
                        </a:rPr>
                        <a:t>trond</a:t>
                      </a:r>
                      <a:r>
                        <a:rPr lang="nb-NO" sz="14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nb-NO" sz="105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nb-NO" sz="16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Adam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Laska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Anders Mossin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Andreas Bettum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Audun Ruud (K)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Eirik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Rokk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Emir Denizi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Henrik </a:t>
                      </a: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Rustad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Iben Handeland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Lucas Hamre (K)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Tord Vestgård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>
                          <a:effectLst/>
                          <a:latin typeface="Arial" panose="020B0604020202020204" pitchFamily="34" charset="0"/>
                        </a:rPr>
                        <a:t>Mikkel Maseng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45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b-NO" sz="1600" b="0" i="0" u="none" strike="noStrike" dirty="0">
                          <a:effectLst/>
                          <a:latin typeface="Arial" panose="020B0604020202020204" pitchFamily="34" charset="0"/>
                        </a:rPr>
                        <a:t>Oscar </a:t>
                      </a: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Ricanek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Sebastian </a:t>
                      </a:r>
                      <a:r>
                        <a:rPr lang="nb-NO" sz="16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Bøifot</a:t>
                      </a:r>
                      <a:endParaRPr lang="nb-NO" sz="16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nb-NO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620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Cuper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5</a:t>
            </a:r>
            <a:r>
              <a:rPr lang="nb-NO" dirty="0" smtClean="0"/>
              <a:t> cuper:</a:t>
            </a:r>
          </a:p>
          <a:p>
            <a:pPr lvl="1"/>
            <a:r>
              <a:rPr lang="nb-NO" dirty="0" smtClean="0"/>
              <a:t>Hummel cup. (4 like lag)</a:t>
            </a:r>
          </a:p>
          <a:p>
            <a:pPr lvl="1"/>
            <a:r>
              <a:rPr lang="nb-NO" dirty="0" err="1" smtClean="0"/>
              <a:t>Pw</a:t>
            </a:r>
            <a:r>
              <a:rPr lang="nb-NO" dirty="0" smtClean="0"/>
              <a:t> cup (Elite turnering. Stiller 1 toppet lag)</a:t>
            </a:r>
          </a:p>
          <a:p>
            <a:pPr lvl="1"/>
            <a:r>
              <a:rPr lang="nb-NO" dirty="0" smtClean="0"/>
              <a:t>Drammen (For de som ikke er tatt ut til PW)</a:t>
            </a:r>
          </a:p>
          <a:p>
            <a:pPr lvl="1"/>
            <a:r>
              <a:rPr lang="nb-NO" dirty="0" err="1" smtClean="0"/>
              <a:t>Julecup</a:t>
            </a:r>
            <a:r>
              <a:rPr lang="nb-NO" dirty="0" smtClean="0"/>
              <a:t> på Langhus  (2 like lag)</a:t>
            </a:r>
          </a:p>
          <a:p>
            <a:pPr lvl="1"/>
            <a:r>
              <a:rPr lang="nb-NO" dirty="0" smtClean="0"/>
              <a:t>Fredrikstad cup ( like lag )</a:t>
            </a:r>
          </a:p>
        </p:txBody>
      </p:sp>
      <p:pic>
        <p:nvPicPr>
          <p:cNvPr id="4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8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 </a:t>
            </a:r>
            <a:endParaRPr lang="nb-NO" dirty="0"/>
          </a:p>
        </p:txBody>
      </p:sp>
      <p:pic>
        <p:nvPicPr>
          <p:cNvPr id="4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540982"/>
              </p:ext>
            </p:extLst>
          </p:nvPr>
        </p:nvGraphicFramePr>
        <p:xfrm>
          <a:off x="683568" y="1575648"/>
          <a:ext cx="7920880" cy="4640580"/>
        </p:xfrm>
        <a:graphic>
          <a:graphicData uri="http://schemas.openxmlformats.org/drawingml/2006/table">
            <a:tbl>
              <a:tblPr/>
              <a:tblGrid>
                <a:gridCol w="6185803"/>
                <a:gridCol w="1735077"/>
              </a:tblGrid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Driftsbudsjett sesong </a:t>
                      </a:r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2015/2016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Beløp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Overført </a:t>
                      </a:r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 2014/2015 sesongen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13 000,00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Inntekter sesong </a:t>
                      </a:r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2015/2016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Innbetaling til lagkasse / kr 1000,- </a:t>
                      </a:r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</a:t>
                      </a:r>
                      <a:r>
                        <a:rPr lang="nb-NO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barn x 36 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</a:t>
                      </a:r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</a:t>
                      </a:r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 inntekter </a:t>
                      </a:r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inkl.</a:t>
                      </a:r>
                      <a:r>
                        <a:rPr lang="nb-NO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overføring 2014/2015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</a:t>
                      </a:r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Kostnader sesong </a:t>
                      </a:r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2015/2016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Beløp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Diverse utgifter (is, isposer, vester, pumper </a:t>
                      </a:r>
                      <a:r>
                        <a:rPr lang="nb-NO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osv</a:t>
                      </a:r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-3 000,00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Diverse </a:t>
                      </a:r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utgifter (kjegler, vester </a:t>
                      </a:r>
                      <a:r>
                        <a:rPr lang="nb-NO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osv</a:t>
                      </a:r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-3 000,00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Betaling for seriespill (kr. 6.000 x 3 lag)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-18 000,00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Kostnader seriespill og nødvendig utsyr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-24 000,00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Avslutninger: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Juleavslutning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-2 000,00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Sommeravslutning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-3 000,00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Kostnader avslutninger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 -5 000,00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 kostnader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-29 000,00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5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</a:t>
                      </a:r>
                      <a:r>
                        <a:rPr lang="nb-NO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ved sesongslutt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                   </a:t>
                      </a:r>
                      <a:r>
                        <a:rPr lang="nb-N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37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259507"/>
            <a:ext cx="8229600" cy="1143000"/>
          </a:xfrm>
        </p:spPr>
        <p:txBody>
          <a:bodyPr/>
          <a:lstStyle/>
          <a:p>
            <a:r>
              <a:rPr lang="nb-NO" dirty="0" smtClean="0"/>
              <a:t>Info fra foreldrekontakt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b-NO" dirty="0"/>
              <a:t>Erfaringer  fra Hummel Cup</a:t>
            </a:r>
          </a:p>
          <a:p>
            <a:pPr lvl="1"/>
            <a:r>
              <a:rPr lang="nb-NO" dirty="0" smtClean="0"/>
              <a:t>Vakter</a:t>
            </a:r>
            <a:endParaRPr lang="nb-NO" dirty="0"/>
          </a:p>
          <a:p>
            <a:pPr lvl="1"/>
            <a:r>
              <a:rPr lang="nb-NO" dirty="0"/>
              <a:t>Sommerferien 2016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2050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8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Hummel Cup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Historiens beste Hummel Cup</a:t>
            </a:r>
          </a:p>
          <a:p>
            <a:r>
              <a:rPr lang="nb-NO" dirty="0" smtClean="0"/>
              <a:t>190 lag</a:t>
            </a:r>
          </a:p>
          <a:p>
            <a:r>
              <a:rPr lang="nb-NO" dirty="0" smtClean="0"/>
              <a:t>21 personer tok 37 vakter</a:t>
            </a:r>
          </a:p>
          <a:p>
            <a:r>
              <a:rPr lang="nb-NO" dirty="0" smtClean="0"/>
              <a:t>NIF tjente kr. 450 000,- netto</a:t>
            </a:r>
          </a:p>
          <a:p>
            <a:r>
              <a:rPr lang="nb-NO" dirty="0" smtClean="0"/>
              <a:t>Mye gikk bra og mye kan bli bedre</a:t>
            </a:r>
          </a:p>
          <a:p>
            <a:r>
              <a:rPr lang="nb-NO" dirty="0" smtClean="0"/>
              <a:t>Sett av helgen neste år</a:t>
            </a:r>
          </a:p>
          <a:p>
            <a:r>
              <a:rPr lang="nb-NO" dirty="0" smtClean="0"/>
              <a:t>3 av 4 lag NIF03 til Semifinale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555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Sommerferien 2016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30" y="2780928"/>
            <a:ext cx="8460940" cy="3600400"/>
          </a:xfrm>
        </p:spPr>
      </p:pic>
    </p:spTree>
    <p:extLst>
      <p:ext uri="{BB962C8B-B14F-4D97-AF65-F5344CB8AC3E}">
        <p14:creationId xmlns:p14="http://schemas.microsoft.com/office/powerpoint/2010/main" val="224683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Familieferie/treningsmulighet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000" dirty="0" smtClean="0"/>
              <a:t>Samarbeid med Kjelsås og Haslum</a:t>
            </a:r>
          </a:p>
          <a:p>
            <a:r>
              <a:rPr lang="nb-NO" sz="2000" dirty="0" smtClean="0"/>
              <a:t>Kombinert treningsleir/familieferie</a:t>
            </a:r>
          </a:p>
          <a:p>
            <a:r>
              <a:rPr lang="nb-NO" sz="2000" dirty="0" smtClean="0"/>
              <a:t>Hotell****/leilighetsopphold*** i </a:t>
            </a:r>
            <a:r>
              <a:rPr lang="nb-NO" sz="2000" dirty="0" err="1" smtClean="0"/>
              <a:t>Porec</a:t>
            </a:r>
            <a:r>
              <a:rPr lang="nb-NO" sz="2000" dirty="0" smtClean="0"/>
              <a:t>/Kroatia.</a:t>
            </a:r>
          </a:p>
          <a:p>
            <a:r>
              <a:rPr lang="nb-NO" sz="2000" dirty="0" smtClean="0"/>
              <a:t>Valgfritt </a:t>
            </a:r>
            <a:r>
              <a:rPr lang="nb-NO" sz="2000" dirty="0" err="1" smtClean="0"/>
              <a:t>ift</a:t>
            </a:r>
            <a:r>
              <a:rPr lang="nb-NO" sz="2000" dirty="0" smtClean="0"/>
              <a:t> boalternativ og antall dager</a:t>
            </a:r>
          </a:p>
          <a:p>
            <a:r>
              <a:rPr lang="nb-NO" sz="2000" dirty="0" smtClean="0"/>
              <a:t>Treningstider på hotellet:</a:t>
            </a:r>
          </a:p>
          <a:p>
            <a:pPr lvl="1"/>
            <a:r>
              <a:rPr lang="nb-NO" sz="1400" dirty="0" smtClean="0"/>
              <a:t>2 økter pr. dag</a:t>
            </a:r>
            <a:r>
              <a:rPr lang="nb-NO" sz="1200" dirty="0" smtClean="0"/>
              <a:t> </a:t>
            </a:r>
            <a:r>
              <a:rPr lang="nb-NO" sz="1400" dirty="0" smtClean="0"/>
              <a:t>fra 03.07.2016 </a:t>
            </a:r>
            <a:r>
              <a:rPr lang="nb-NO" sz="1400" dirty="0"/>
              <a:t>(Søndag) - 09.07.2016 (Lørdag</a:t>
            </a:r>
            <a:r>
              <a:rPr lang="nb-NO" sz="1400" dirty="0" smtClean="0"/>
              <a:t>)</a:t>
            </a:r>
          </a:p>
          <a:p>
            <a:pPr lvl="1"/>
            <a:r>
              <a:rPr lang="nb-NO" sz="1400" dirty="0" smtClean="0"/>
              <a:t>Kroatiske trenere</a:t>
            </a:r>
          </a:p>
          <a:p>
            <a:pPr lvl="1"/>
            <a:r>
              <a:rPr lang="nb-NO" sz="1400" dirty="0" smtClean="0"/>
              <a:t>Kun gutter 02/03</a:t>
            </a:r>
          </a:p>
          <a:p>
            <a:pPr lvl="1"/>
            <a:r>
              <a:rPr lang="nb-NO" sz="1400" dirty="0" smtClean="0"/>
              <a:t>50 plasser</a:t>
            </a:r>
          </a:p>
          <a:p>
            <a:r>
              <a:rPr lang="nb-NO" sz="2000" dirty="0" smtClean="0"/>
              <a:t>Flyr med Norwegian/</a:t>
            </a:r>
            <a:r>
              <a:rPr lang="nb-NO" sz="2000" dirty="0"/>
              <a:t>L</a:t>
            </a:r>
            <a:r>
              <a:rPr lang="nb-NO" sz="2000" dirty="0" smtClean="0"/>
              <a:t>ufthansa/</a:t>
            </a:r>
            <a:r>
              <a:rPr lang="nb-NO" sz="2000" dirty="0" err="1" smtClean="0"/>
              <a:t>Croatian</a:t>
            </a:r>
            <a:r>
              <a:rPr lang="nb-NO" sz="2000" dirty="0" smtClean="0"/>
              <a:t> air</a:t>
            </a:r>
          </a:p>
          <a:p>
            <a:endParaRPr lang="nb-NO" sz="2000" dirty="0" smtClean="0"/>
          </a:p>
          <a:p>
            <a:r>
              <a:rPr lang="nb-NO" sz="2000" dirty="0" smtClean="0"/>
              <a:t>Påmeldingsfrist til Terje/Cathrine: søndag 23.08</a:t>
            </a:r>
          </a:p>
          <a:p>
            <a:pPr lvl="1"/>
            <a:r>
              <a:rPr lang="nb-NO" sz="2000" dirty="0" smtClean="0"/>
              <a:t>Kun antall plasser til treningsleir</a:t>
            </a:r>
            <a:r>
              <a:rPr lang="nb-NO" sz="2400" dirty="0"/>
              <a:t/>
            </a:r>
            <a:br>
              <a:rPr lang="nb-NO" sz="2400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75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b-NO" dirty="0" smtClean="0"/>
              <a:t>Hovedtrener har ordet</a:t>
            </a:r>
          </a:p>
          <a:p>
            <a:pPr lvl="1"/>
            <a:r>
              <a:rPr lang="nb-NO" dirty="0" smtClean="0"/>
              <a:t>Trenere og støtteapparat for sesongen 15/16  </a:t>
            </a:r>
            <a:endParaRPr lang="nb-NO" dirty="0"/>
          </a:p>
          <a:p>
            <a:pPr lvl="1"/>
            <a:r>
              <a:rPr lang="nb-NO" dirty="0" smtClean="0"/>
              <a:t>Treningstider</a:t>
            </a:r>
          </a:p>
          <a:p>
            <a:pPr lvl="1"/>
            <a:r>
              <a:rPr lang="nb-NO" dirty="0" smtClean="0"/>
              <a:t>Treningsleir</a:t>
            </a:r>
          </a:p>
          <a:p>
            <a:pPr lvl="1"/>
            <a:r>
              <a:rPr lang="nb-NO" dirty="0" smtClean="0"/>
              <a:t>Treningsinnhold – hovedtemaer</a:t>
            </a:r>
          </a:p>
          <a:p>
            <a:pPr lvl="1"/>
            <a:r>
              <a:rPr lang="nb-NO" dirty="0" smtClean="0"/>
              <a:t>Laginndeling </a:t>
            </a:r>
          </a:p>
          <a:p>
            <a:pPr lvl="1"/>
            <a:r>
              <a:rPr lang="nb-NO" dirty="0" smtClean="0"/>
              <a:t>Seriespill </a:t>
            </a:r>
          </a:p>
          <a:p>
            <a:pPr lvl="1"/>
            <a:r>
              <a:rPr lang="nb-NO" dirty="0"/>
              <a:t>C</a:t>
            </a:r>
            <a:r>
              <a:rPr lang="nb-NO" dirty="0" smtClean="0"/>
              <a:t>uper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Økonomi </a:t>
            </a:r>
          </a:p>
          <a:p>
            <a:pPr lvl="1"/>
            <a:r>
              <a:rPr lang="nb-NO" dirty="0" smtClean="0"/>
              <a:t>Øk status for G03</a:t>
            </a:r>
          </a:p>
          <a:p>
            <a:pPr lvl="1"/>
            <a:r>
              <a:rPr lang="nb-NO" dirty="0" smtClean="0"/>
              <a:t>Sponsing 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Foreldrekontakt v/Terje</a:t>
            </a:r>
          </a:p>
          <a:p>
            <a:pPr lvl="1"/>
            <a:r>
              <a:rPr lang="nb-NO" dirty="0" smtClean="0"/>
              <a:t>Erfaringer  fra Hummel Cup</a:t>
            </a:r>
          </a:p>
          <a:p>
            <a:pPr lvl="1"/>
            <a:r>
              <a:rPr lang="nb-NO" dirty="0" smtClean="0"/>
              <a:t>Hummel Cup Fremover</a:t>
            </a:r>
          </a:p>
          <a:p>
            <a:pPr lvl="1"/>
            <a:r>
              <a:rPr lang="nb-NO" dirty="0" smtClean="0"/>
              <a:t>Vakter</a:t>
            </a:r>
          </a:p>
          <a:p>
            <a:pPr lvl="1"/>
            <a:r>
              <a:rPr lang="nb-NO" dirty="0" smtClean="0"/>
              <a:t>Sommerferien 2016</a:t>
            </a:r>
            <a:endParaRPr lang="nb-NO" dirty="0"/>
          </a:p>
        </p:txBody>
      </p:sp>
      <p:pic>
        <p:nvPicPr>
          <p:cNvPr id="4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Trener og støtteapparat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Hovedtrener: Svein Erik</a:t>
            </a:r>
          </a:p>
          <a:p>
            <a:r>
              <a:rPr lang="nb-NO" dirty="0" smtClean="0"/>
              <a:t>Trenere: Anette, Jøran, Jørn, Even og Trond</a:t>
            </a:r>
          </a:p>
          <a:p>
            <a:r>
              <a:rPr lang="nb-NO" dirty="0" smtClean="0"/>
              <a:t>Cuper: Anne Mette</a:t>
            </a:r>
          </a:p>
          <a:p>
            <a:r>
              <a:rPr lang="nb-NO" dirty="0" smtClean="0"/>
              <a:t>Økonomi: Cecilie (ny)</a:t>
            </a:r>
          </a:p>
          <a:p>
            <a:r>
              <a:rPr lang="nb-NO" dirty="0" smtClean="0"/>
              <a:t>Foreldrekontakt: Terje</a:t>
            </a:r>
          </a:p>
          <a:p>
            <a:pPr marL="342900" lvl="1" indent="-342900">
              <a:buNone/>
            </a:pPr>
            <a:endParaRPr lang="nb-NO" dirty="0" smtClean="0"/>
          </a:p>
          <a:p>
            <a:endParaRPr lang="nb-NO" dirty="0" smtClean="0"/>
          </a:p>
        </p:txBody>
      </p:sp>
      <p:pic>
        <p:nvPicPr>
          <p:cNvPr id="4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7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Treningstider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ctr"/>
            <a:r>
              <a:rPr lang="nb-NO" dirty="0" smtClean="0"/>
              <a:t>Tirsdag, Bjørnholthallen: 19.00 – 20.30</a:t>
            </a:r>
          </a:p>
          <a:p>
            <a:pPr algn="ctr"/>
            <a:r>
              <a:rPr lang="nb-NO" dirty="0" smtClean="0"/>
              <a:t>Torsdag, </a:t>
            </a:r>
            <a:r>
              <a:rPr lang="nb-NO" dirty="0" err="1" smtClean="0"/>
              <a:t>Niffen</a:t>
            </a:r>
            <a:r>
              <a:rPr lang="nb-NO" dirty="0" smtClean="0"/>
              <a:t>: 17.30 – 19.00</a:t>
            </a:r>
          </a:p>
          <a:p>
            <a:pPr algn="ctr"/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67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Trenings leir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2420888"/>
            <a:ext cx="8712968" cy="3705275"/>
          </a:xfrm>
        </p:spPr>
        <p:txBody>
          <a:bodyPr>
            <a:normAutofit/>
          </a:bodyPr>
          <a:lstStyle/>
          <a:p>
            <a:r>
              <a:rPr lang="nb-NO" dirty="0" smtClean="0"/>
              <a:t>Ny tur til </a:t>
            </a:r>
            <a:r>
              <a:rPr lang="nb-NO" dirty="0" err="1" smtClean="0"/>
              <a:t>Engelsviken</a:t>
            </a:r>
            <a:r>
              <a:rPr lang="nb-NO" dirty="0" smtClean="0"/>
              <a:t>, Lervik</a:t>
            </a:r>
          </a:p>
          <a:p>
            <a:r>
              <a:rPr lang="nb-NO" sz="2400" dirty="0" smtClean="0"/>
              <a:t>Samme som sist. Masse lek og håndball</a:t>
            </a:r>
          </a:p>
          <a:p>
            <a:pPr marL="0" indent="0">
              <a:buNone/>
            </a:pPr>
            <a:endParaRPr lang="nb-NO" sz="2400" dirty="0" smtClean="0"/>
          </a:p>
        </p:txBody>
      </p:sp>
      <p:pic>
        <p:nvPicPr>
          <p:cNvPr id="4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Trening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2420888"/>
            <a:ext cx="8712968" cy="3705275"/>
          </a:xfrm>
        </p:spPr>
        <p:txBody>
          <a:bodyPr>
            <a:normAutofit/>
          </a:bodyPr>
          <a:lstStyle/>
          <a:p>
            <a:r>
              <a:rPr lang="nb-NO" dirty="0" smtClean="0"/>
              <a:t>Håndballtreningen vil i tillegg til hovedtemaer bestå av en generell del som består av følgende temaer:</a:t>
            </a:r>
          </a:p>
          <a:p>
            <a:pPr lvl="1"/>
            <a:r>
              <a:rPr lang="nb-NO" sz="2400" dirty="0" smtClean="0"/>
              <a:t>Oppvarming: leker, ballspill og andre idretter(</a:t>
            </a:r>
            <a:r>
              <a:rPr lang="nb-NO" sz="2400" dirty="0" err="1" smtClean="0"/>
              <a:t>Turn,styrke</a:t>
            </a:r>
            <a:r>
              <a:rPr lang="nb-NO" sz="2400" dirty="0" smtClean="0"/>
              <a:t>)</a:t>
            </a:r>
          </a:p>
          <a:p>
            <a:pPr lvl="1"/>
            <a:r>
              <a:rPr lang="nb-NO" sz="2400" dirty="0" smtClean="0"/>
              <a:t>Koordinasjon</a:t>
            </a:r>
          </a:p>
          <a:p>
            <a:pPr lvl="1"/>
            <a:r>
              <a:rPr lang="nb-NO" sz="2400" dirty="0" smtClean="0"/>
              <a:t>kast og mottak</a:t>
            </a:r>
          </a:p>
          <a:p>
            <a:pPr lvl="1"/>
            <a:r>
              <a:rPr lang="nb-NO" sz="2400" dirty="0" smtClean="0"/>
              <a:t>Orden og holdninger.</a:t>
            </a:r>
          </a:p>
        </p:txBody>
      </p:sp>
      <p:pic>
        <p:nvPicPr>
          <p:cNvPr id="4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Treningsinnhold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7074" y="1268760"/>
            <a:ext cx="4608512" cy="1468759"/>
          </a:xfrm>
        </p:spPr>
        <p:txBody>
          <a:bodyPr>
            <a:normAutofit/>
          </a:bodyPr>
          <a:lstStyle/>
          <a:p>
            <a:r>
              <a:rPr lang="nb-NO" sz="1900" b="1" u="sng" dirty="0" smtClean="0"/>
              <a:t>2012-2013 Hovedelementer</a:t>
            </a:r>
          </a:p>
          <a:p>
            <a:pPr lvl="1"/>
            <a:r>
              <a:rPr lang="nb-NO" sz="1900" b="1" dirty="0" smtClean="0"/>
              <a:t> Kast og mottak </a:t>
            </a:r>
          </a:p>
          <a:p>
            <a:pPr lvl="1"/>
            <a:r>
              <a:rPr lang="nb-NO" sz="1900" b="1" dirty="0" smtClean="0"/>
              <a:t> Fase 6 Forsvarsprinsipper</a:t>
            </a:r>
          </a:p>
          <a:p>
            <a:pPr lvl="1"/>
            <a:r>
              <a:rPr lang="nb-NO" sz="1900" b="1" dirty="0" smtClean="0"/>
              <a:t> Fase 4 Fart mot mål når man får ball</a:t>
            </a:r>
          </a:p>
          <a:p>
            <a:pPr lvl="1">
              <a:buNone/>
            </a:pPr>
            <a:endParaRPr lang="nb-NO" dirty="0"/>
          </a:p>
        </p:txBody>
      </p:sp>
      <p:pic>
        <p:nvPicPr>
          <p:cNvPr id="4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ktangel 6"/>
          <p:cNvSpPr/>
          <p:nvPr/>
        </p:nvSpPr>
        <p:spPr>
          <a:xfrm>
            <a:off x="251520" y="2636912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u="sng" dirty="0" smtClean="0"/>
              <a:t>2013-2014 Hovedelementer</a:t>
            </a:r>
          </a:p>
          <a:p>
            <a:r>
              <a:rPr lang="nb-NO" b="1" dirty="0" smtClean="0"/>
              <a:t>-  Kast og mottak i fart</a:t>
            </a:r>
          </a:p>
          <a:p>
            <a:r>
              <a:rPr lang="nb-NO" b="1" dirty="0" smtClean="0"/>
              <a:t>- Fase 4 Gjennombrudd i angrep</a:t>
            </a:r>
          </a:p>
          <a:p>
            <a:r>
              <a:rPr lang="nb-NO" b="1" dirty="0" smtClean="0"/>
              <a:t>- Fase 4  Enkle overganger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267327" y="3932538"/>
            <a:ext cx="40458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u="sng" dirty="0" smtClean="0"/>
              <a:t>2014-2015 Hovedelementer</a:t>
            </a:r>
          </a:p>
          <a:p>
            <a:pPr>
              <a:buFontTx/>
              <a:buChar char="-"/>
            </a:pPr>
            <a:r>
              <a:rPr lang="nb-NO" b="1" dirty="0" smtClean="0"/>
              <a:t>Kast og mottak i fart</a:t>
            </a:r>
          </a:p>
          <a:p>
            <a:pPr>
              <a:buFontTx/>
              <a:buChar char="-"/>
            </a:pPr>
            <a:r>
              <a:rPr lang="nb-NO" b="1" dirty="0" smtClean="0"/>
              <a:t>Fase 1-3 kontringer</a:t>
            </a:r>
          </a:p>
          <a:p>
            <a:pPr>
              <a:buFontTx/>
              <a:buChar char="-"/>
            </a:pPr>
            <a:r>
              <a:rPr lang="nb-NO" b="1" dirty="0" smtClean="0"/>
              <a:t>Fase 4 pådrag </a:t>
            </a:r>
            <a:r>
              <a:rPr lang="nb-NO" b="1" dirty="0" err="1" smtClean="0"/>
              <a:t>viderspill</a:t>
            </a:r>
            <a:endParaRPr lang="nb-NO" b="1" dirty="0" smtClean="0"/>
          </a:p>
          <a:p>
            <a:pPr>
              <a:buFontTx/>
              <a:buChar char="-"/>
            </a:pPr>
            <a:r>
              <a:rPr lang="nb-NO" b="1" dirty="0" smtClean="0"/>
              <a:t>Fase 6  sideforflytting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5076056" y="2204864"/>
            <a:ext cx="374307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u="sng" dirty="0" smtClean="0"/>
              <a:t>2014-2015 Hovedelementer</a:t>
            </a:r>
          </a:p>
          <a:p>
            <a:pPr marL="285750" indent="-285750">
              <a:buFontTx/>
              <a:buChar char="-"/>
            </a:pPr>
            <a:r>
              <a:rPr lang="nb-NO" sz="2000" b="1" dirty="0" smtClean="0"/>
              <a:t>Fase 1-3 Kontringer</a:t>
            </a:r>
          </a:p>
          <a:p>
            <a:pPr marL="285750" indent="-285750">
              <a:buFontTx/>
              <a:buChar char="-"/>
            </a:pPr>
            <a:r>
              <a:rPr lang="nb-NO" sz="2000" b="1" dirty="0" smtClean="0"/>
              <a:t>Fase 4 Angrep</a:t>
            </a:r>
          </a:p>
          <a:p>
            <a:pPr lvl="1"/>
            <a:r>
              <a:rPr lang="nb-NO" sz="2000" b="1" dirty="0" smtClean="0"/>
              <a:t>  - </a:t>
            </a:r>
            <a:r>
              <a:rPr lang="nb-NO" sz="2000" b="1" dirty="0" err="1" smtClean="0"/>
              <a:t>Pådragspill</a:t>
            </a:r>
            <a:r>
              <a:rPr lang="nb-NO" sz="2000" b="1" dirty="0" smtClean="0"/>
              <a:t>/gjennombrudd</a:t>
            </a:r>
          </a:p>
          <a:p>
            <a:pPr lvl="1"/>
            <a:r>
              <a:rPr lang="nb-NO" sz="2000" b="1" dirty="0" smtClean="0"/>
              <a:t>  - Enkle systemer</a:t>
            </a:r>
          </a:p>
          <a:p>
            <a:pPr lvl="1"/>
            <a:r>
              <a:rPr lang="nb-NO" sz="2000" b="1" dirty="0" smtClean="0"/>
              <a:t>  - Strekspill</a:t>
            </a:r>
          </a:p>
          <a:p>
            <a:pPr marL="285750" indent="-285750">
              <a:buFontTx/>
              <a:buChar char="-"/>
            </a:pPr>
            <a:r>
              <a:rPr lang="nb-NO" sz="2000" b="1" dirty="0" smtClean="0"/>
              <a:t>Fase 6</a:t>
            </a:r>
          </a:p>
          <a:p>
            <a:pPr marL="742950" lvl="1" indent="-285750">
              <a:buFontTx/>
              <a:buChar char="-"/>
            </a:pPr>
            <a:r>
              <a:rPr lang="nb-NO" sz="2000" b="1" dirty="0" smtClean="0"/>
              <a:t>Skråstille/plassering</a:t>
            </a:r>
          </a:p>
          <a:p>
            <a:pPr marL="742950" lvl="1" indent="-285750">
              <a:buFontTx/>
              <a:buChar char="-"/>
            </a:pPr>
            <a:r>
              <a:rPr lang="nb-NO" sz="2000" b="1" dirty="0" smtClean="0"/>
              <a:t>Bytte ved overganger  </a:t>
            </a: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IØR Cup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Meldt på 1 lag til seriespill for denne cupen. Min 1 kamp og </a:t>
            </a:r>
            <a:r>
              <a:rPr lang="nb-NO" dirty="0" err="1" smtClean="0"/>
              <a:t>max</a:t>
            </a:r>
            <a:r>
              <a:rPr lang="nb-NO" dirty="0" smtClean="0"/>
              <a:t> 6 kamper pr ses.</a:t>
            </a:r>
          </a:p>
          <a:p>
            <a:r>
              <a:rPr lang="nb-NO" dirty="0" smtClean="0"/>
              <a:t>Rullerende uttak med en kjernegruppe. 15 </a:t>
            </a:r>
            <a:r>
              <a:rPr lang="nb-NO" dirty="0" err="1" smtClean="0"/>
              <a:t>stk</a:t>
            </a:r>
            <a:r>
              <a:rPr lang="nb-NO" dirty="0" smtClean="0"/>
              <a:t> er i denne kjerne gruppa nå</a:t>
            </a:r>
          </a:p>
          <a:p>
            <a:r>
              <a:rPr lang="nb-NO" dirty="0" smtClean="0"/>
              <a:t>Info pr. mail til foreldrene fra Terje før hver kamp.</a:t>
            </a:r>
          </a:p>
          <a:p>
            <a:r>
              <a:rPr lang="nb-NO" dirty="0" smtClean="0"/>
              <a:t>Uttakskriterier: Ferdigheter, oppførsel og utvikling.</a:t>
            </a:r>
          </a:p>
          <a:p>
            <a:r>
              <a:rPr lang="nb-NO" dirty="0" smtClean="0"/>
              <a:t>Frivillig!!</a:t>
            </a:r>
            <a:endParaRPr lang="nb-NO" dirty="0"/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3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Laginndeling/uttakskritterier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Noen som er vanskelige. De i midtsjiktet</a:t>
            </a:r>
          </a:p>
          <a:p>
            <a:r>
              <a:rPr lang="nb-NO" dirty="0" smtClean="0"/>
              <a:t>Bruker fasehjulet 1-6 som et verktøy sammen med observasjoner i trening og kamper</a:t>
            </a:r>
          </a:p>
          <a:p>
            <a:r>
              <a:rPr lang="nb-NO" dirty="0" smtClean="0"/>
              <a:t>I tillegg </a:t>
            </a:r>
          </a:p>
          <a:p>
            <a:pPr lvl="1"/>
            <a:r>
              <a:rPr lang="nb-NO" dirty="0" smtClean="0"/>
              <a:t>Kjefting på dommeren</a:t>
            </a:r>
          </a:p>
          <a:p>
            <a:pPr lvl="1"/>
            <a:r>
              <a:rPr lang="nb-NO" dirty="0" smtClean="0"/>
              <a:t>Ufine kommentarer med lagkamerater</a:t>
            </a:r>
          </a:p>
          <a:p>
            <a:pPr lvl="1"/>
            <a:r>
              <a:rPr lang="nb-NO" dirty="0" smtClean="0"/>
              <a:t>Klar når treningen begynner</a:t>
            </a:r>
          </a:p>
          <a:p>
            <a:pPr lvl="1"/>
            <a:r>
              <a:rPr lang="nb-NO" dirty="0" smtClean="0"/>
              <a:t>Hører etter </a:t>
            </a:r>
            <a:r>
              <a:rPr lang="nb-NO" dirty="0" err="1" smtClean="0"/>
              <a:t>osv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26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377</TotalTime>
  <Words>746</Words>
  <Application>Microsoft Office PowerPoint</Application>
  <PresentationFormat>Skjermfremvisning (4:3)</PresentationFormat>
  <Paragraphs>216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Office-tema</vt:lpstr>
      <vt:lpstr>Foreldremøte  NIF håndball Gutter2003 </vt:lpstr>
      <vt:lpstr>AGENDA</vt:lpstr>
      <vt:lpstr>Trener og støtteapparat</vt:lpstr>
      <vt:lpstr>Treningstider</vt:lpstr>
      <vt:lpstr>Trenings leir </vt:lpstr>
      <vt:lpstr>Trening</vt:lpstr>
      <vt:lpstr>Treningsinnhold</vt:lpstr>
      <vt:lpstr>IØR Cup</vt:lpstr>
      <vt:lpstr>Laginndeling/uttakskritterier</vt:lpstr>
      <vt:lpstr>Lov å være uenig men hjelper veldig lite når du ikke er trener </vt:lpstr>
      <vt:lpstr>Laginndeling</vt:lpstr>
      <vt:lpstr>Cuper</vt:lpstr>
      <vt:lpstr>Økonomi </vt:lpstr>
      <vt:lpstr>Info fra foreldrekontakt</vt:lpstr>
      <vt:lpstr>Hummel Cup</vt:lpstr>
      <vt:lpstr>Sommerferien 2016</vt:lpstr>
      <vt:lpstr>Familieferie/treningsmulighet</vt:lpstr>
    </vt:vector>
  </TitlesOfParts>
  <Company>Posten 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terje berget</dc:creator>
  <cp:lastModifiedBy>Ophus, Anne-Mette Kraft</cp:lastModifiedBy>
  <cp:revision>41</cp:revision>
  <cp:lastPrinted>2015-08-20T10:48:45Z</cp:lastPrinted>
  <dcterms:created xsi:type="dcterms:W3CDTF">2013-05-30T10:46:22Z</dcterms:created>
  <dcterms:modified xsi:type="dcterms:W3CDTF">2015-09-06T20:20:41Z</dcterms:modified>
</cp:coreProperties>
</file>