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65" r:id="rId16"/>
    <p:sldId id="264" r:id="rId17"/>
    <p:sldId id="266" r:id="rId1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4D9EE-209A-4863-A07A-95F3D425DAC4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226C5-81A8-49C9-A050-238F8FAD8C66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883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226C5-81A8-49C9-A050-238F8FAD8C66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5740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7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7223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759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147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25634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7487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26610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2240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374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720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9624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3EF7F-58A5-4F27-86D4-1B764C870B10}" type="datetimeFigureOut">
              <a:rPr lang="nb-NO" smtClean="0"/>
              <a:pPr/>
              <a:t>28.01.2016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B358-F79B-4864-B544-30F3EED4B2C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45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dstrand-if.no/sider/tekst.asp?side=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rdstrand-if.no/sider/tekst.asp?side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611560" y="31409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Foreldremøte</a:t>
            </a:r>
            <a:br>
              <a:rPr lang="nb-NO" dirty="0" smtClean="0"/>
            </a:br>
            <a:r>
              <a:rPr lang="nb-NO" dirty="0" smtClean="0"/>
              <a:t> NIF håndball Gutter2003</a:t>
            </a:r>
            <a:br>
              <a:rPr lang="nb-NO" dirty="0" smtClean="0"/>
            </a:br>
            <a:endParaRPr lang="nb-NO" dirty="0"/>
          </a:p>
        </p:txBody>
      </p:sp>
      <p:pic>
        <p:nvPicPr>
          <p:cNvPr id="7" name="Picture 2" descr="Nordstrand Idrettsforeni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548680"/>
            <a:ext cx="3600797" cy="2231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3563888" y="609329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Niffen</a:t>
            </a:r>
            <a:r>
              <a:rPr lang="nb-NO" dirty="0" smtClean="0"/>
              <a:t> 27.01.2016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744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linje 8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12"/>
          <p:cNvSpPr txBox="1"/>
          <p:nvPr/>
        </p:nvSpPr>
        <p:spPr>
          <a:xfrm>
            <a:off x="467129" y="455767"/>
            <a:ext cx="813712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nb-NO" sz="2800" b="1" dirty="0" smtClean="0">
                <a:solidFill>
                  <a:srgbClr val="00B0F0"/>
                </a:solidFill>
              </a:rPr>
              <a:t>Testing</a:t>
            </a:r>
            <a:endParaRPr lang="nb-NO" sz="3200" dirty="0">
              <a:solidFill>
                <a:srgbClr val="00B0F0"/>
              </a:solidFill>
            </a:endParaRPr>
          </a:p>
        </p:txBody>
      </p:sp>
      <p:sp>
        <p:nvSpPr>
          <p:cNvPr id="6" name="TextColumnContent"/>
          <p:cNvSpPr>
            <a:spLocks noChangeArrowheads="1"/>
          </p:cNvSpPr>
          <p:nvPr/>
        </p:nvSpPr>
        <p:spPr bwMode="gray">
          <a:xfrm>
            <a:off x="468313" y="1340768"/>
            <a:ext cx="8280151" cy="468052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nb-NO" b="1" dirty="0" smtClean="0">
                <a:latin typeface="Arial" pitchFamily="34" charset="0"/>
                <a:cs typeface="Arial" pitchFamily="34" charset="0"/>
              </a:rPr>
              <a:t>Fysiske &amp; tekniske tester</a:t>
            </a:r>
          </a:p>
          <a:p>
            <a:pPr marL="536575" lvl="1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Pushups (Maks antall)	</a:t>
            </a:r>
            <a:r>
              <a:rPr lang="nb-NO" sz="1600" dirty="0">
                <a:latin typeface="Arial" pitchFamily="34" charset="0"/>
                <a:cs typeface="Arial" pitchFamily="34" charset="0"/>
              </a:rPr>
              <a:t>	</a:t>
            </a:r>
            <a:r>
              <a:rPr lang="nb-NO" sz="1600" dirty="0" smtClean="0">
                <a:latin typeface="Arial" pitchFamily="34" charset="0"/>
                <a:cs typeface="Arial" pitchFamily="34" charset="0"/>
              </a:rPr>
              <a:t>	     Antall push </a:t>
            </a:r>
            <a:r>
              <a:rPr lang="nb-NO" sz="1600" dirty="0" err="1" smtClean="0">
                <a:latin typeface="Arial" pitchFamily="34" charset="0"/>
                <a:cs typeface="Arial" pitchFamily="34" charset="0"/>
              </a:rPr>
              <a:t>ups</a:t>
            </a:r>
            <a:r>
              <a:rPr lang="nb-NO" sz="1600" dirty="0" smtClean="0">
                <a:latin typeface="Arial" pitchFamily="34" charset="0"/>
                <a:cs typeface="Arial" pitchFamily="34" charset="0"/>
              </a:rPr>
              <a:t> = poeng</a:t>
            </a:r>
          </a:p>
          <a:p>
            <a:pPr marL="536575" lvl="1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Stuss ( 3 øvelser bestått/ikke bestått ) 		5, 10 &amp; 25 poeng</a:t>
            </a:r>
          </a:p>
          <a:p>
            <a:pPr marL="536575" lvl="1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Kast/mottak A </a:t>
            </a:r>
            <a:r>
              <a:rPr lang="nb-NO" sz="1600" dirty="0">
                <a:latin typeface="Arial" pitchFamily="34" charset="0"/>
                <a:cs typeface="Arial" pitchFamily="34" charset="0"/>
              </a:rPr>
              <a:t>( 3 øvelser bestått/ikke bestått </a:t>
            </a:r>
            <a:r>
              <a:rPr lang="nb-NO" sz="1600" dirty="0" smtClean="0">
                <a:latin typeface="Arial" pitchFamily="34" charset="0"/>
                <a:cs typeface="Arial" pitchFamily="34" charset="0"/>
              </a:rPr>
              <a:t>)	5, 10 &amp; 25 poeng</a:t>
            </a:r>
          </a:p>
          <a:p>
            <a:pPr marL="536575" lvl="1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Balltempo B ( 2 </a:t>
            </a:r>
            <a:r>
              <a:rPr lang="nb-NO" sz="1600" dirty="0">
                <a:latin typeface="Arial" pitchFamily="34" charset="0"/>
                <a:cs typeface="Arial" pitchFamily="34" charset="0"/>
              </a:rPr>
              <a:t>øvelser bestått/ikke bestått </a:t>
            </a:r>
            <a:r>
              <a:rPr lang="nb-NO" sz="1600" dirty="0" smtClean="0">
                <a:latin typeface="Arial" pitchFamily="34" charset="0"/>
                <a:cs typeface="Arial" pitchFamily="34" charset="0"/>
              </a:rPr>
              <a:t>)	       	      5 &amp; 20 poeng</a:t>
            </a:r>
          </a:p>
          <a:p>
            <a:pPr marL="536575" lvl="1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Løping				        Antall lengder = poeng</a:t>
            </a:r>
          </a:p>
          <a:p>
            <a:pPr marL="536575" lvl="1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endParaRPr lang="nb-NO" sz="1600" dirty="0">
              <a:latin typeface="Arial" pitchFamily="34" charset="0"/>
              <a:cs typeface="Arial" pitchFamily="34" charset="0"/>
            </a:endParaRPr>
          </a:p>
          <a:p>
            <a:pPr marL="536575" lvl="1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Snitt totalscore 2014 : 109 poeng</a:t>
            </a:r>
          </a:p>
          <a:p>
            <a:pPr marL="536575" lvl="1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Snitt total score 2015 : 133 poeng	</a:t>
            </a:r>
          </a:p>
        </p:txBody>
      </p:sp>
    </p:spTree>
    <p:extLst>
      <p:ext uri="{BB962C8B-B14F-4D97-AF65-F5344CB8AC3E}">
        <p14:creationId xmlns:p14="http://schemas.microsoft.com/office/powerpoint/2010/main" val="2781142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linje 8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12"/>
          <p:cNvSpPr txBox="1"/>
          <p:nvPr/>
        </p:nvSpPr>
        <p:spPr>
          <a:xfrm>
            <a:off x="467129" y="455767"/>
            <a:ext cx="813712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nb-NO" sz="2800" b="1" dirty="0" smtClean="0">
                <a:solidFill>
                  <a:srgbClr val="00B0F0"/>
                </a:solidFill>
              </a:rPr>
              <a:t>Push </a:t>
            </a:r>
            <a:r>
              <a:rPr lang="nb-NO" sz="2800" b="1" dirty="0" err="1" smtClean="0">
                <a:solidFill>
                  <a:srgbClr val="00B0F0"/>
                </a:solidFill>
              </a:rPr>
              <a:t>ups</a:t>
            </a:r>
            <a:endParaRPr lang="nb-NO" sz="3200" dirty="0">
              <a:solidFill>
                <a:srgbClr val="00B0F0"/>
              </a:solidFill>
            </a:endParaRPr>
          </a:p>
        </p:txBody>
      </p:sp>
      <p:sp>
        <p:nvSpPr>
          <p:cNvPr id="6" name="TextColumnContent"/>
          <p:cNvSpPr>
            <a:spLocks noChangeArrowheads="1"/>
          </p:cNvSpPr>
          <p:nvPr/>
        </p:nvSpPr>
        <p:spPr bwMode="gray">
          <a:xfrm>
            <a:off x="468313" y="1340768"/>
            <a:ext cx="8280151" cy="468052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endParaRPr lang="nb-NO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376" y="1268760"/>
            <a:ext cx="4544962" cy="2530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1115616" y="3643354"/>
            <a:ext cx="3311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 dirty="0" smtClean="0"/>
              <a:t>Snitt antall 2014:  25 </a:t>
            </a:r>
            <a:r>
              <a:rPr lang="nb-NO" sz="2400" b="1" dirty="0" err="1" smtClean="0"/>
              <a:t>stk</a:t>
            </a:r>
            <a:r>
              <a:rPr lang="nb-NO" sz="2400" b="1" dirty="0" smtClean="0"/>
              <a:t> </a:t>
            </a:r>
          </a:p>
          <a:p>
            <a:endParaRPr lang="nb-NO" sz="2400" b="1" dirty="0"/>
          </a:p>
          <a:p>
            <a:r>
              <a:rPr lang="nb-NO" sz="2400" b="1" dirty="0" smtClean="0"/>
              <a:t>Snitt antall 2015:  30 </a:t>
            </a:r>
            <a:r>
              <a:rPr lang="nb-NO" sz="2400" b="1" dirty="0" err="1" smtClean="0"/>
              <a:t>stk</a:t>
            </a:r>
            <a:endParaRPr lang="nb-NO" sz="2400" b="1" dirty="0"/>
          </a:p>
        </p:txBody>
      </p:sp>
    </p:spTree>
    <p:extLst>
      <p:ext uri="{BB962C8B-B14F-4D97-AF65-F5344CB8AC3E}">
        <p14:creationId xmlns:p14="http://schemas.microsoft.com/office/powerpoint/2010/main" val="176919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linje 8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12"/>
          <p:cNvSpPr txBox="1"/>
          <p:nvPr/>
        </p:nvSpPr>
        <p:spPr>
          <a:xfrm>
            <a:off x="467129" y="455767"/>
            <a:ext cx="813712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nb-NO" sz="2800" b="1" dirty="0" smtClean="0">
                <a:solidFill>
                  <a:srgbClr val="00B0F0"/>
                </a:solidFill>
              </a:rPr>
              <a:t>Stusse ball</a:t>
            </a:r>
            <a:endParaRPr lang="nb-NO" sz="3200" dirty="0">
              <a:solidFill>
                <a:srgbClr val="00B0F0"/>
              </a:solidFill>
            </a:endParaRPr>
          </a:p>
        </p:txBody>
      </p:sp>
      <p:sp>
        <p:nvSpPr>
          <p:cNvPr id="6" name="TextColumnContent"/>
          <p:cNvSpPr>
            <a:spLocks noChangeArrowheads="1"/>
          </p:cNvSpPr>
          <p:nvPr/>
        </p:nvSpPr>
        <p:spPr bwMode="gray">
          <a:xfrm>
            <a:off x="468313" y="1340768"/>
            <a:ext cx="8280151" cy="468052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endParaRPr lang="nb-NO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kstSylinder 1"/>
          <p:cNvSpPr txBox="1"/>
          <p:nvPr/>
        </p:nvSpPr>
        <p:spPr>
          <a:xfrm>
            <a:off x="4067944" y="1052736"/>
            <a:ext cx="4824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Øvelse 1</a:t>
            </a:r>
          </a:p>
          <a:p>
            <a:r>
              <a:rPr lang="nb-NO" sz="1400" b="1" dirty="0" smtClean="0"/>
              <a:t>En </a:t>
            </a:r>
            <a:r>
              <a:rPr lang="nb-NO" sz="1400" b="1" dirty="0"/>
              <a:t>spiller og en ball. Stuss ballen i gulvet, bruk høyre og venstre hånd annenhver gang. 20 stuss, 10 med hver hånd i </a:t>
            </a:r>
            <a:r>
              <a:rPr lang="nb-NO" sz="1400" b="1" dirty="0" smtClean="0"/>
              <a:t>serie.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2014: 25 av 25 (100%)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2015: 25 av 26 (96%)</a:t>
            </a:r>
            <a:endParaRPr lang="nb-NO" sz="1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751"/>
          <a:stretch/>
        </p:blipFill>
        <p:spPr bwMode="auto">
          <a:xfrm>
            <a:off x="179512" y="1354745"/>
            <a:ext cx="3672408" cy="3992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kstSylinder 10"/>
          <p:cNvSpPr txBox="1"/>
          <p:nvPr/>
        </p:nvSpPr>
        <p:spPr>
          <a:xfrm>
            <a:off x="4067944" y="5373216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Antall med maks score  2014 : 13 av 25 (52%) </a:t>
            </a:r>
            <a:endParaRPr lang="nb-NO" sz="1600" b="1" dirty="0"/>
          </a:p>
          <a:p>
            <a:r>
              <a:rPr lang="nb-NO" sz="1600" b="1" dirty="0" smtClean="0"/>
              <a:t>Antall med maks score  2015 : 20 av 26 (77%)	</a:t>
            </a:r>
            <a:endParaRPr lang="nb-NO" sz="1600" b="1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4067944" y="2564904"/>
            <a:ext cx="4824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Øvelse 2</a:t>
            </a:r>
          </a:p>
          <a:p>
            <a:r>
              <a:rPr lang="nb-NO" sz="1400" b="1" dirty="0" smtClean="0"/>
              <a:t>En </a:t>
            </a:r>
            <a:r>
              <a:rPr lang="nb-NO" sz="1400" b="1" dirty="0"/>
              <a:t>spiller og </a:t>
            </a:r>
            <a:r>
              <a:rPr lang="nb-NO" sz="1400" b="1" dirty="0" smtClean="0"/>
              <a:t>to baller</a:t>
            </a:r>
            <a:r>
              <a:rPr lang="nb-NO" sz="1400" b="1" dirty="0"/>
              <a:t>. </a:t>
            </a:r>
            <a:r>
              <a:rPr lang="nb-NO" sz="1400" b="1" dirty="0" smtClean="0"/>
              <a:t>Stuss </a:t>
            </a:r>
            <a:r>
              <a:rPr lang="nb-NO" sz="1400" b="1" dirty="0"/>
              <a:t>en ball med venstre hånd og en ball med høyre hånd samtidig under rolige bevegelser fremover (2 meter), rundt kjeglen og tilbake</a:t>
            </a:r>
            <a:endParaRPr lang="nb-NO" sz="14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2014: 21 av 25 (84%)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2015: 24 av 26 (92%)</a:t>
            </a:r>
            <a:endParaRPr lang="nb-NO" sz="1400" b="1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4067944" y="4077072"/>
            <a:ext cx="48245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Øvelse 3</a:t>
            </a:r>
          </a:p>
          <a:p>
            <a:r>
              <a:rPr lang="nb-NO" sz="1400" b="1" dirty="0"/>
              <a:t>En spiller </a:t>
            </a:r>
            <a:r>
              <a:rPr lang="nb-NO" sz="1400" b="1" dirty="0" smtClean="0"/>
              <a:t>og to </a:t>
            </a:r>
            <a:r>
              <a:rPr lang="nb-NO" sz="1400" b="1" dirty="0"/>
              <a:t>baller. Samme som over men skal nå gå 10 meter , snu og gå tilbake på 20 sekunder</a:t>
            </a:r>
            <a:r>
              <a:rPr lang="nb-NO" sz="1400" b="1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2014: 13 av 25 (52%)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2015: 21 av 26 (81%)</a:t>
            </a:r>
            <a:endParaRPr lang="nb-NO" sz="1400" b="1" dirty="0"/>
          </a:p>
        </p:txBody>
      </p:sp>
    </p:spTree>
    <p:extLst>
      <p:ext uri="{BB962C8B-B14F-4D97-AF65-F5344CB8AC3E}">
        <p14:creationId xmlns:p14="http://schemas.microsoft.com/office/powerpoint/2010/main" val="63531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linje 8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12"/>
          <p:cNvSpPr txBox="1"/>
          <p:nvPr/>
        </p:nvSpPr>
        <p:spPr>
          <a:xfrm>
            <a:off x="467129" y="455767"/>
            <a:ext cx="813712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nb-NO" sz="2800" b="1" dirty="0" smtClean="0">
                <a:solidFill>
                  <a:srgbClr val="00B0F0"/>
                </a:solidFill>
              </a:rPr>
              <a:t>Kast/mottak</a:t>
            </a:r>
            <a:endParaRPr lang="nb-NO" sz="3200" dirty="0">
              <a:solidFill>
                <a:srgbClr val="00B0F0"/>
              </a:solidFill>
            </a:endParaRPr>
          </a:p>
        </p:txBody>
      </p:sp>
      <p:sp>
        <p:nvSpPr>
          <p:cNvPr id="6" name="TextColumnContent"/>
          <p:cNvSpPr>
            <a:spLocks noChangeArrowheads="1"/>
          </p:cNvSpPr>
          <p:nvPr/>
        </p:nvSpPr>
        <p:spPr bwMode="gray">
          <a:xfrm>
            <a:off x="468313" y="1340768"/>
            <a:ext cx="8280151" cy="468052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endParaRPr lang="nb-NO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kstSylinder 1"/>
          <p:cNvSpPr txBox="1"/>
          <p:nvPr/>
        </p:nvSpPr>
        <p:spPr>
          <a:xfrm>
            <a:off x="452720" y="1052736"/>
            <a:ext cx="4824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Øvelse 1</a:t>
            </a:r>
          </a:p>
          <a:p>
            <a:r>
              <a:rPr lang="nb-NO" sz="1400" b="1" dirty="0"/>
              <a:t>En spiller og 1 ball. Stå 2 meter fra en vegg. Spill ballen i veggen med en </a:t>
            </a:r>
            <a:r>
              <a:rPr lang="nb-NO" sz="1400" b="1" dirty="0" smtClean="0"/>
              <a:t>hånd og </a:t>
            </a:r>
            <a:r>
              <a:rPr lang="nb-NO" sz="1400" b="1" dirty="0"/>
              <a:t>ta i mot med den samme hånd. Skal gjøre dette 10 ganger uten feil (3 forsøk).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2014: 21 av 25 (84%)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2015: 22 av 25 (88%)</a:t>
            </a:r>
            <a:endParaRPr lang="nb-NO" sz="1400" b="1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452720" y="5373216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Antall med maks score  2014 : 12 av 25 (48%) </a:t>
            </a:r>
            <a:endParaRPr lang="nb-NO" sz="1600" b="1" dirty="0"/>
          </a:p>
          <a:p>
            <a:r>
              <a:rPr lang="nb-NO" sz="1600" b="1" dirty="0" smtClean="0"/>
              <a:t>Antall med maks score  2015 : 15 av 25 (60%)	</a:t>
            </a:r>
            <a:endParaRPr lang="nb-NO" sz="1600" b="1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452720" y="2564904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Øvelse 2</a:t>
            </a:r>
          </a:p>
          <a:p>
            <a:r>
              <a:rPr lang="nb-NO" sz="1400" b="1" dirty="0"/>
              <a:t>Samme som over  men med ”feil” </a:t>
            </a:r>
            <a:r>
              <a:rPr lang="nb-NO" sz="1400" b="1" dirty="0" smtClean="0"/>
              <a:t>hånd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2014: 15 av 25 (53%)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2015: 16 av 25 (64%)</a:t>
            </a:r>
            <a:endParaRPr lang="nb-NO" sz="1400" b="1" dirty="0"/>
          </a:p>
        </p:txBody>
      </p:sp>
      <p:sp>
        <p:nvSpPr>
          <p:cNvPr id="14" name="TekstSylinder 13"/>
          <p:cNvSpPr txBox="1"/>
          <p:nvPr/>
        </p:nvSpPr>
        <p:spPr>
          <a:xfrm>
            <a:off x="452720" y="3782070"/>
            <a:ext cx="482453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Øvelse 3</a:t>
            </a:r>
          </a:p>
          <a:p>
            <a:r>
              <a:rPr lang="nb-NO" sz="1400" b="1" dirty="0"/>
              <a:t>En spiller 1 ball. Stå fortsatt 2 meter fra veggen, spill ballen i veggen med en hånd, ta i mot med samme hånd. Skal ha 15 pasninger på 25 sekunder.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2014: 23 av 25 (92%)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2015: 23 av 25 (92%)</a:t>
            </a:r>
            <a:endParaRPr lang="nb-NO" sz="140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199"/>
          <a:stretch/>
        </p:blipFill>
        <p:spPr bwMode="auto">
          <a:xfrm>
            <a:off x="5292080" y="1548835"/>
            <a:ext cx="3687232" cy="396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4705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linje 8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12"/>
          <p:cNvSpPr txBox="1"/>
          <p:nvPr/>
        </p:nvSpPr>
        <p:spPr>
          <a:xfrm>
            <a:off x="467129" y="455767"/>
            <a:ext cx="813712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nb-NO" sz="2800" b="1" dirty="0" smtClean="0">
                <a:solidFill>
                  <a:srgbClr val="00B0F0"/>
                </a:solidFill>
              </a:rPr>
              <a:t>Balltempo</a:t>
            </a:r>
            <a:endParaRPr lang="nb-NO" sz="3200" dirty="0">
              <a:solidFill>
                <a:srgbClr val="00B0F0"/>
              </a:solidFill>
            </a:endParaRPr>
          </a:p>
        </p:txBody>
      </p:sp>
      <p:sp>
        <p:nvSpPr>
          <p:cNvPr id="6" name="TextColumnContent"/>
          <p:cNvSpPr>
            <a:spLocks noChangeArrowheads="1"/>
          </p:cNvSpPr>
          <p:nvPr/>
        </p:nvSpPr>
        <p:spPr bwMode="gray">
          <a:xfrm>
            <a:off x="468313" y="1340768"/>
            <a:ext cx="8280151" cy="468052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endParaRPr lang="nb-NO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kstSylinder 1"/>
          <p:cNvSpPr txBox="1"/>
          <p:nvPr/>
        </p:nvSpPr>
        <p:spPr>
          <a:xfrm>
            <a:off x="452720" y="1052736"/>
            <a:ext cx="48245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Øvelse 1</a:t>
            </a:r>
          </a:p>
          <a:p>
            <a:r>
              <a:rPr lang="nb-NO" sz="1400" b="1" dirty="0"/>
              <a:t>En spiller og en ball. Stå 5 meter ut fra veggen, kast ballen i veggen. 10 ganger på 25 </a:t>
            </a:r>
            <a:r>
              <a:rPr lang="nb-NO" sz="1400" b="1" dirty="0" smtClean="0"/>
              <a:t>sek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2014: 25 av 25 (100%)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2015: 24 av 25 (96%)</a:t>
            </a:r>
            <a:endParaRPr lang="nb-NO" sz="1400" b="1" dirty="0"/>
          </a:p>
        </p:txBody>
      </p:sp>
      <p:sp>
        <p:nvSpPr>
          <p:cNvPr id="11" name="TekstSylinder 10"/>
          <p:cNvSpPr txBox="1"/>
          <p:nvPr/>
        </p:nvSpPr>
        <p:spPr>
          <a:xfrm>
            <a:off x="477477" y="4293096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 smtClean="0"/>
              <a:t>Antall med maks score  2014 : 10 av 25 (40%) </a:t>
            </a:r>
            <a:endParaRPr lang="nb-NO" sz="1600" b="1" dirty="0"/>
          </a:p>
          <a:p>
            <a:r>
              <a:rPr lang="nb-NO" sz="1600" b="1" dirty="0" smtClean="0"/>
              <a:t>Antall med maks score  2015 : 14 av 25 (56%)	</a:t>
            </a:r>
            <a:endParaRPr lang="nb-NO" sz="1600" b="1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452720" y="2564904"/>
            <a:ext cx="48245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 smtClean="0"/>
              <a:t>Øvelse 2</a:t>
            </a:r>
          </a:p>
          <a:p>
            <a:r>
              <a:rPr lang="nb-NO" sz="1400" b="1" dirty="0"/>
              <a:t>En spiller og en ball. Stå 6 meter ut fra veggen, kast ballen i veggen. 15 ganger på 30 </a:t>
            </a:r>
            <a:r>
              <a:rPr lang="nb-NO" sz="1400" b="1" dirty="0" smtClean="0"/>
              <a:t>sek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2014: 10 av 25 (40%)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b="1" dirty="0" smtClean="0"/>
              <a:t>2015: 15 av 25 (60%)</a:t>
            </a:r>
            <a:endParaRPr lang="nb-NO" sz="1400" b="1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199"/>
          <a:stretch/>
        </p:blipFill>
        <p:spPr bwMode="auto">
          <a:xfrm>
            <a:off x="5292080" y="1548835"/>
            <a:ext cx="3687232" cy="396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14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Cuper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K</a:t>
            </a:r>
            <a:r>
              <a:rPr lang="nb-NO" dirty="0" smtClean="0"/>
              <a:t>ommende cuper:</a:t>
            </a:r>
          </a:p>
          <a:p>
            <a:pPr lvl="1"/>
            <a:r>
              <a:rPr lang="nb-NO" u="sng" dirty="0" smtClean="0"/>
              <a:t>Petter  Wessel </a:t>
            </a:r>
            <a:r>
              <a:rPr lang="nb-NO" dirty="0" smtClean="0"/>
              <a:t>cup </a:t>
            </a:r>
            <a:r>
              <a:rPr lang="nb-NO" b="1" dirty="0" smtClean="0"/>
              <a:t>22 – 24 april </a:t>
            </a:r>
            <a:r>
              <a:rPr lang="nb-NO" dirty="0" smtClean="0"/>
              <a:t>(toppet lag, trenere tar ut spillere). 1 lag</a:t>
            </a:r>
          </a:p>
          <a:p>
            <a:pPr lvl="1"/>
            <a:endParaRPr lang="nb-NO" dirty="0" smtClean="0"/>
          </a:p>
          <a:p>
            <a:pPr lvl="1"/>
            <a:r>
              <a:rPr lang="nb-NO" u="sng" dirty="0"/>
              <a:t>Kolbotn cup </a:t>
            </a:r>
            <a:r>
              <a:rPr lang="nb-NO" b="1" dirty="0" smtClean="0"/>
              <a:t>6 - 8 </a:t>
            </a:r>
            <a:r>
              <a:rPr lang="nb-NO" b="1" dirty="0"/>
              <a:t>mai </a:t>
            </a:r>
            <a:r>
              <a:rPr lang="nb-NO" dirty="0"/>
              <a:t>(her stiller de som ikke er med til Petter </a:t>
            </a:r>
            <a:r>
              <a:rPr lang="nb-NO" dirty="0" smtClean="0"/>
              <a:t>Wessel). 2 lag</a:t>
            </a:r>
          </a:p>
          <a:p>
            <a:pPr marL="457200" lvl="1" indent="0">
              <a:buNone/>
            </a:pPr>
            <a:endParaRPr lang="nb-NO" dirty="0" smtClean="0"/>
          </a:p>
          <a:p>
            <a:pPr lvl="1"/>
            <a:r>
              <a:rPr lang="nb-NO" u="sng" dirty="0" smtClean="0"/>
              <a:t>Fredrikstad cup</a:t>
            </a:r>
            <a:r>
              <a:rPr lang="nb-NO" dirty="0" smtClean="0"/>
              <a:t> </a:t>
            </a:r>
            <a:r>
              <a:rPr lang="nb-NO" b="1" dirty="0" smtClean="0"/>
              <a:t>13 – 16 mai </a:t>
            </a:r>
            <a:r>
              <a:rPr lang="nb-NO" dirty="0" smtClean="0"/>
              <a:t>(påmelding). 3 lag</a:t>
            </a:r>
          </a:p>
          <a:p>
            <a:pPr lvl="1"/>
            <a:endParaRPr lang="nb-NO" u="sng" dirty="0"/>
          </a:p>
          <a:p>
            <a:pPr lvl="1"/>
            <a:endParaRPr lang="nb-NO" u="sng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780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Fredrikstad Cup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Opprettet en </a:t>
            </a:r>
            <a:r>
              <a:rPr lang="nb-NO" dirty="0" err="1" smtClean="0"/>
              <a:t>Doodle</a:t>
            </a:r>
            <a:r>
              <a:rPr lang="nb-NO" dirty="0" smtClean="0"/>
              <a:t>, slik at dere kan melde på guttene. Link kommer på mail.</a:t>
            </a:r>
          </a:p>
          <a:p>
            <a:r>
              <a:rPr lang="nb-NO" dirty="0" smtClean="0"/>
              <a:t>Svarfrist </a:t>
            </a:r>
            <a:r>
              <a:rPr lang="nb-NO" b="1" dirty="0" smtClean="0"/>
              <a:t>15 februar.</a:t>
            </a:r>
          </a:p>
          <a:p>
            <a:r>
              <a:rPr lang="nb-NO" dirty="0" smtClean="0"/>
              <a:t>Deltagerkort koster kr 1 299,-, i tillegg kommer mat fredag og buss ned til Fredrikstad. Summen vet vi nærmere når vi vet antall gutter som melder seg på.</a:t>
            </a:r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737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95536" y="259507"/>
            <a:ext cx="8229600" cy="1143000"/>
          </a:xfrm>
        </p:spPr>
        <p:txBody>
          <a:bodyPr/>
          <a:lstStyle/>
          <a:p>
            <a:r>
              <a:rPr lang="nb-NO" dirty="0" smtClean="0"/>
              <a:t>Info fra foreldrekontakt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 smtClean="0"/>
          </a:p>
          <a:p>
            <a:endParaRPr lang="nb-NO" dirty="0"/>
          </a:p>
        </p:txBody>
      </p:sp>
      <p:pic>
        <p:nvPicPr>
          <p:cNvPr id="2050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80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AGENDA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256584"/>
          </a:xfrm>
        </p:spPr>
        <p:txBody>
          <a:bodyPr>
            <a:normAutofit fontScale="32500" lnSpcReduction="20000"/>
          </a:bodyPr>
          <a:lstStyle/>
          <a:p>
            <a:r>
              <a:rPr lang="nb-NO" sz="4900" dirty="0" smtClean="0"/>
              <a:t>Hovedtrener har ordet</a:t>
            </a:r>
          </a:p>
          <a:p>
            <a:pPr lvl="1"/>
            <a:r>
              <a:rPr lang="nb-NO" sz="4300" dirty="0" smtClean="0"/>
              <a:t>Status frem til nå </a:t>
            </a:r>
          </a:p>
          <a:p>
            <a:pPr lvl="1"/>
            <a:r>
              <a:rPr lang="nb-NO" sz="4300" dirty="0" smtClean="0"/>
              <a:t>Trening og fokusområder fremover </a:t>
            </a:r>
          </a:p>
          <a:p>
            <a:pPr lvl="1"/>
            <a:r>
              <a:rPr lang="nb-NO" sz="4300" dirty="0"/>
              <a:t>L</a:t>
            </a:r>
            <a:r>
              <a:rPr lang="nb-NO" sz="4300" dirty="0" smtClean="0"/>
              <a:t>aginndeling etter jul </a:t>
            </a:r>
          </a:p>
          <a:p>
            <a:pPr lvl="1"/>
            <a:r>
              <a:rPr lang="nb-NO" sz="4300" dirty="0"/>
              <a:t>Mobbing (Jøran-</a:t>
            </a:r>
            <a:r>
              <a:rPr lang="nb-NO" sz="4300" dirty="0" err="1"/>
              <a:t>seb</a:t>
            </a:r>
            <a:r>
              <a:rPr lang="nb-NO" sz="4300" dirty="0" smtClean="0"/>
              <a:t>)</a:t>
            </a:r>
          </a:p>
          <a:p>
            <a:pPr marL="457200" lvl="1" indent="0">
              <a:buNone/>
            </a:pPr>
            <a:endParaRPr lang="nb-NO" sz="4300" dirty="0"/>
          </a:p>
          <a:p>
            <a:r>
              <a:rPr lang="nb-NO" sz="4900" dirty="0" smtClean="0"/>
              <a:t>Evaluering og Test (Jøran)</a:t>
            </a:r>
          </a:p>
          <a:p>
            <a:pPr lvl="1"/>
            <a:r>
              <a:rPr lang="nb-NO" sz="4300" dirty="0" smtClean="0"/>
              <a:t>Evalueringsskjema</a:t>
            </a:r>
          </a:p>
          <a:p>
            <a:pPr lvl="1"/>
            <a:r>
              <a:rPr lang="nb-NO" sz="4300" dirty="0" smtClean="0"/>
              <a:t>Testresultater </a:t>
            </a:r>
          </a:p>
          <a:p>
            <a:pPr lvl="1"/>
            <a:endParaRPr lang="nb-NO" sz="4300" dirty="0" smtClean="0"/>
          </a:p>
          <a:p>
            <a:r>
              <a:rPr lang="nb-NO" sz="4900" dirty="0" smtClean="0"/>
              <a:t>Neste sesong  (SEB)</a:t>
            </a:r>
          </a:p>
          <a:p>
            <a:pPr lvl="1"/>
            <a:r>
              <a:rPr lang="nb-NO" sz="4300" dirty="0" smtClean="0"/>
              <a:t>Trenerteam</a:t>
            </a:r>
          </a:p>
          <a:p>
            <a:pPr lvl="1"/>
            <a:r>
              <a:rPr lang="nb-NO" sz="4300" dirty="0" smtClean="0"/>
              <a:t>Krav til eksterne trenere/trener utdannelse.</a:t>
            </a:r>
          </a:p>
          <a:p>
            <a:pPr lvl="1"/>
            <a:r>
              <a:rPr lang="nb-NO" sz="4300" dirty="0" smtClean="0"/>
              <a:t>Går fra Breddeidrett til </a:t>
            </a:r>
            <a:r>
              <a:rPr lang="nb-NO" sz="4300" dirty="0" err="1" smtClean="0"/>
              <a:t>Konkuranse</a:t>
            </a:r>
            <a:r>
              <a:rPr lang="nb-NO" sz="4300" dirty="0" smtClean="0"/>
              <a:t> idrett (13år)</a:t>
            </a:r>
          </a:p>
          <a:p>
            <a:pPr lvl="1"/>
            <a:r>
              <a:rPr lang="nb-NO" sz="4300" dirty="0" smtClean="0"/>
              <a:t>Hva tenker vi ? </a:t>
            </a:r>
          </a:p>
          <a:p>
            <a:endParaRPr lang="nb-NO" sz="4900" dirty="0" smtClean="0"/>
          </a:p>
          <a:p>
            <a:r>
              <a:rPr lang="nb-NO" sz="4900" dirty="0" smtClean="0"/>
              <a:t>Cuper</a:t>
            </a:r>
          </a:p>
          <a:p>
            <a:pPr lvl="1"/>
            <a:r>
              <a:rPr lang="nb-NO" sz="4300" dirty="0" smtClean="0"/>
              <a:t>PW cup</a:t>
            </a:r>
          </a:p>
          <a:p>
            <a:pPr lvl="1"/>
            <a:r>
              <a:rPr lang="nb-NO" sz="4300" dirty="0" smtClean="0"/>
              <a:t>Drammen</a:t>
            </a:r>
          </a:p>
          <a:p>
            <a:pPr lvl="1"/>
            <a:r>
              <a:rPr lang="nb-NO" sz="4300" dirty="0" smtClean="0"/>
              <a:t>Fredrikstad Cup</a:t>
            </a:r>
          </a:p>
          <a:p>
            <a:pPr lvl="1"/>
            <a:endParaRPr lang="nb-NO" sz="4300" dirty="0" smtClean="0"/>
          </a:p>
          <a:p>
            <a:r>
              <a:rPr lang="nb-NO" sz="4900" dirty="0" smtClean="0"/>
              <a:t>Foreldrekontakt v/Terje</a:t>
            </a:r>
          </a:p>
          <a:p>
            <a:pPr lvl="1"/>
            <a:endParaRPr lang="nb-NO" dirty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51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Status for G03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575644"/>
            <a:ext cx="8229600" cy="4684141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nb-NO" sz="2400" dirty="0" smtClean="0"/>
              <a:t>Vi har mistet 9 spillere, fortsatt hele 29 spillere  </a:t>
            </a:r>
          </a:p>
          <a:p>
            <a:pPr lvl="1"/>
            <a:r>
              <a:rPr lang="nb-NO" sz="2400" dirty="0" smtClean="0"/>
              <a:t>3 lag hvor 2 like lag på nivå 1 og 1 lag på nivå 2</a:t>
            </a:r>
          </a:p>
          <a:p>
            <a:pPr lvl="1"/>
            <a:r>
              <a:rPr lang="nb-NO" sz="2400" dirty="0" smtClean="0"/>
              <a:t> Lag 1  kvalifiserte seg til A-sluttspill. </a:t>
            </a:r>
          </a:p>
          <a:p>
            <a:pPr lvl="2"/>
            <a:r>
              <a:rPr lang="nb-NO" sz="2000" dirty="0" smtClean="0"/>
              <a:t>Spilt 10 kamper. 8 seire , 2 uavgjort</a:t>
            </a:r>
          </a:p>
          <a:p>
            <a:pPr lvl="1"/>
            <a:r>
              <a:rPr lang="nb-NO" sz="2400" dirty="0" smtClean="0"/>
              <a:t> Lag 2 klarte ikke A-sluttspill. </a:t>
            </a:r>
          </a:p>
          <a:p>
            <a:pPr lvl="2"/>
            <a:r>
              <a:rPr lang="nb-NO" sz="2000" dirty="0" smtClean="0"/>
              <a:t>Spilt 9 kamper. 4 seire , 5 tap.</a:t>
            </a:r>
          </a:p>
          <a:p>
            <a:pPr lvl="1"/>
            <a:r>
              <a:rPr lang="nb-NO" sz="2400" dirty="0"/>
              <a:t>N</a:t>
            </a:r>
            <a:r>
              <a:rPr lang="nb-NO" sz="2400" dirty="0" smtClean="0"/>
              <a:t>ivå 2 laget. </a:t>
            </a:r>
          </a:p>
          <a:p>
            <a:pPr lvl="2"/>
            <a:r>
              <a:rPr lang="nb-NO" sz="2000" dirty="0" smtClean="0"/>
              <a:t>Spilt 11 kamper frem til nå. 5 seire, 1 uavgjort, 5 tap. </a:t>
            </a:r>
          </a:p>
          <a:p>
            <a:pPr marL="914400" lvl="2" indent="0">
              <a:buNone/>
            </a:pPr>
            <a:endParaRPr lang="nb-NO" sz="2000" dirty="0" smtClean="0"/>
          </a:p>
          <a:p>
            <a:pPr lvl="1"/>
            <a:r>
              <a:rPr lang="nb-NO" sz="2400" dirty="0" smtClean="0"/>
              <a:t>Kia Cup  </a:t>
            </a:r>
          </a:p>
          <a:p>
            <a:pPr lvl="2"/>
            <a:r>
              <a:rPr lang="nb-NO" sz="2100" dirty="0" smtClean="0"/>
              <a:t>Første gang vi tok ut toppet lag</a:t>
            </a:r>
          </a:p>
          <a:p>
            <a:pPr lvl="2"/>
            <a:r>
              <a:rPr lang="nb-NO" sz="2100" dirty="0" smtClean="0"/>
              <a:t>5 kamper . 2 seire , 3 tap</a:t>
            </a:r>
          </a:p>
          <a:p>
            <a:pPr lvl="1"/>
            <a:r>
              <a:rPr lang="nb-NO" sz="2400" dirty="0" smtClean="0"/>
              <a:t>IØR mesterskap.</a:t>
            </a:r>
          </a:p>
          <a:p>
            <a:pPr lvl="2"/>
            <a:r>
              <a:rPr lang="nb-NO" sz="2100" dirty="0" smtClean="0"/>
              <a:t>Røk ut i første runde mot Nit/hak med 1 mål (17-18)</a:t>
            </a:r>
          </a:p>
          <a:p>
            <a:pPr lvl="1"/>
            <a:r>
              <a:rPr lang="nb-NO" sz="2400" dirty="0" smtClean="0"/>
              <a:t>Treningskamper</a:t>
            </a:r>
          </a:p>
          <a:p>
            <a:pPr lvl="2"/>
            <a:r>
              <a:rPr lang="nb-NO" sz="2100" dirty="0" smtClean="0"/>
              <a:t>Hadde en flott lørdag med nivå 2 spillere som møtte jenter 2002 nivå 2. guttene og jentene stor koste seg</a:t>
            </a:r>
          </a:p>
          <a:p>
            <a:pPr lvl="2"/>
            <a:r>
              <a:rPr lang="nb-NO" sz="2100" dirty="0" smtClean="0"/>
              <a:t>Nivå 1 har til gode 1 kamp med nivå 1 jenter</a:t>
            </a:r>
          </a:p>
          <a:p>
            <a:endParaRPr lang="nb-NO" dirty="0" smtClean="0"/>
          </a:p>
          <a:p>
            <a:pPr marL="342900" lvl="1" indent="-342900">
              <a:buNone/>
            </a:pPr>
            <a:endParaRPr lang="nb-NO" dirty="0" smtClean="0"/>
          </a:p>
          <a:p>
            <a:endParaRPr lang="nb-NO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376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61839" y="259507"/>
            <a:ext cx="8229600" cy="1143000"/>
          </a:xfrm>
        </p:spPr>
        <p:txBody>
          <a:bodyPr>
            <a:normAutofit/>
          </a:bodyPr>
          <a:lstStyle/>
          <a:p>
            <a:r>
              <a:rPr lang="nb-NO" sz="4000" dirty="0" smtClean="0"/>
              <a:t>Trening og fokusområder fremover</a:t>
            </a:r>
            <a:r>
              <a:rPr lang="nb-NO" sz="2400" u="sng" dirty="0"/>
              <a:t/>
            </a:r>
            <a:br>
              <a:rPr lang="nb-NO" sz="2400" u="sng" dirty="0"/>
            </a:br>
            <a:r>
              <a:rPr lang="nb-NO" sz="2400" u="sng" dirty="0" smtClean="0"/>
              <a:t>(</a:t>
            </a:r>
            <a:r>
              <a:rPr lang="nb-NO" sz="2400" dirty="0" smtClean="0"/>
              <a:t>Dette </a:t>
            </a:r>
            <a:r>
              <a:rPr lang="nb-NO" sz="2400" dirty="0"/>
              <a:t>satt vi opp før sesong </a:t>
            </a:r>
            <a:r>
              <a:rPr lang="nb-NO" sz="2400" dirty="0" smtClean="0"/>
              <a:t>start) </a:t>
            </a:r>
            <a:endParaRPr lang="nb-NO" sz="24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algn="ctr"/>
            <a:endParaRPr lang="nb-NO" dirty="0" smtClean="0"/>
          </a:p>
          <a:p>
            <a:endParaRPr lang="nb-NO" sz="1100" b="1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Sylinder 5"/>
          <p:cNvSpPr txBox="1"/>
          <p:nvPr/>
        </p:nvSpPr>
        <p:spPr>
          <a:xfrm>
            <a:off x="1004357" y="1550804"/>
            <a:ext cx="713528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2000" u="sng" dirty="0" smtClean="0"/>
          </a:p>
          <a:p>
            <a:r>
              <a:rPr lang="nb-NO" sz="2000" u="sng" dirty="0" smtClean="0"/>
              <a:t>2015-2016 Hovedelementer</a:t>
            </a:r>
          </a:p>
          <a:p>
            <a:pPr marL="285750" indent="-285750">
              <a:buFontTx/>
              <a:buChar char="-"/>
            </a:pPr>
            <a:r>
              <a:rPr lang="nb-NO" sz="2000" dirty="0" smtClean="0"/>
              <a:t>Fase 1-3 Kontringer</a:t>
            </a:r>
          </a:p>
          <a:p>
            <a:pPr marL="285750" indent="-285750">
              <a:buFontTx/>
              <a:buChar char="-"/>
            </a:pPr>
            <a:endParaRPr lang="nb-NO" sz="2000" dirty="0" smtClean="0"/>
          </a:p>
          <a:p>
            <a:pPr marL="285750" indent="-285750">
              <a:buFontTx/>
              <a:buChar char="-"/>
            </a:pPr>
            <a:r>
              <a:rPr lang="nb-NO" sz="2000" dirty="0" smtClean="0"/>
              <a:t>Fase 4 Angrep</a:t>
            </a:r>
          </a:p>
          <a:p>
            <a:pPr lvl="1"/>
            <a:r>
              <a:rPr lang="nb-NO" sz="2000" dirty="0" smtClean="0"/>
              <a:t>-</a:t>
            </a:r>
            <a:r>
              <a:rPr lang="nb-NO" sz="2000" dirty="0" err="1"/>
              <a:t>P</a:t>
            </a:r>
            <a:r>
              <a:rPr lang="nb-NO" sz="2000" dirty="0" err="1" smtClean="0"/>
              <a:t>ådragspill</a:t>
            </a:r>
            <a:r>
              <a:rPr lang="nb-NO" sz="2000" dirty="0" smtClean="0"/>
              <a:t>/gjennombrudd</a:t>
            </a:r>
          </a:p>
          <a:p>
            <a:pPr lvl="1"/>
            <a:r>
              <a:rPr lang="nb-NO" sz="2000" dirty="0" smtClean="0"/>
              <a:t>-Enkle systemer</a:t>
            </a:r>
          </a:p>
          <a:p>
            <a:pPr lvl="1"/>
            <a:r>
              <a:rPr lang="nb-NO" sz="2000" dirty="0" smtClean="0"/>
              <a:t>-Strekspill</a:t>
            </a:r>
          </a:p>
          <a:p>
            <a:pPr marL="285750" indent="-285750">
              <a:buFontTx/>
              <a:buChar char="-"/>
            </a:pPr>
            <a:endParaRPr lang="nb-NO" sz="2000" dirty="0" smtClean="0"/>
          </a:p>
          <a:p>
            <a:pPr marL="285750" indent="-285750">
              <a:buFontTx/>
              <a:buChar char="-"/>
            </a:pPr>
            <a:endParaRPr lang="nb-NO" sz="2000" dirty="0"/>
          </a:p>
          <a:p>
            <a:pPr marL="285750" indent="-285750">
              <a:buFontTx/>
              <a:buChar char="-"/>
            </a:pPr>
            <a:r>
              <a:rPr lang="nb-NO" sz="2000" dirty="0" smtClean="0"/>
              <a:t>Fase 6</a:t>
            </a:r>
          </a:p>
          <a:p>
            <a:pPr marL="742950" lvl="1" indent="-285750">
              <a:buFontTx/>
              <a:buChar char="-"/>
            </a:pPr>
            <a:r>
              <a:rPr lang="nb-NO" sz="2000" dirty="0" smtClean="0"/>
              <a:t>Skråstille/plassering</a:t>
            </a:r>
          </a:p>
          <a:p>
            <a:pPr marL="742950" lvl="1" indent="-285750">
              <a:buFontTx/>
              <a:buChar char="-"/>
            </a:pPr>
            <a:r>
              <a:rPr lang="nb-NO" sz="2000" dirty="0" smtClean="0"/>
              <a:t>Bytte ved overganger </a:t>
            </a:r>
          </a:p>
          <a:p>
            <a:pPr marL="742950" lvl="1" indent="-285750">
              <a:buFontTx/>
              <a:buChar char="-"/>
            </a:pPr>
            <a:endParaRPr lang="nb-NO" sz="2000" b="1" dirty="0"/>
          </a:p>
          <a:p>
            <a:pPr lvl="1"/>
            <a:r>
              <a:rPr lang="nb-NO" sz="2000" b="1" dirty="0" smtClean="0"/>
              <a:t> </a:t>
            </a:r>
            <a:r>
              <a:rPr lang="nb-NO" dirty="0" smtClean="0"/>
              <a:t>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2567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Laginndeling etter jul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528" y="1967879"/>
            <a:ext cx="8712968" cy="405340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b-NO" sz="2400" dirty="0" smtClean="0"/>
              <a:t>Vi  hadde 3 ulike valg</a:t>
            </a:r>
          </a:p>
          <a:p>
            <a:pPr marL="0" indent="0">
              <a:buNone/>
            </a:pPr>
            <a:endParaRPr lang="nb-NO" sz="2400" dirty="0" smtClean="0"/>
          </a:p>
          <a:p>
            <a:pPr lvl="1"/>
            <a:r>
              <a:rPr lang="nb-NO" sz="2000" dirty="0" smtClean="0"/>
              <a:t>Valg 1</a:t>
            </a:r>
            <a:r>
              <a:rPr lang="nb-NO" sz="2000" dirty="0"/>
              <a:t>:</a:t>
            </a:r>
            <a:r>
              <a:rPr lang="nb-NO" sz="2000" dirty="0" smtClean="0"/>
              <a:t> Bytte på alle lagene</a:t>
            </a:r>
          </a:p>
          <a:p>
            <a:pPr marL="457200" lvl="1" indent="0">
              <a:buNone/>
            </a:pPr>
            <a:endParaRPr lang="nb-NO" sz="2000" dirty="0" smtClean="0"/>
          </a:p>
          <a:p>
            <a:pPr lvl="1"/>
            <a:r>
              <a:rPr lang="nb-NO" sz="2000" dirty="0" smtClean="0"/>
              <a:t>Valg 2: Når 1 lag kvalifiserte til A-sluttspill og det 2 laget til B- sluttspill, kunne vi toppe 1 lag</a:t>
            </a:r>
          </a:p>
          <a:p>
            <a:pPr marL="457200" lvl="1" indent="0">
              <a:buNone/>
            </a:pPr>
            <a:endParaRPr lang="nb-NO" sz="2000" dirty="0" smtClean="0"/>
          </a:p>
          <a:p>
            <a:pPr lvl="1"/>
            <a:r>
              <a:rPr lang="nb-NO" sz="2000" dirty="0" smtClean="0"/>
              <a:t>Valg 3: Fortsette som før</a:t>
            </a:r>
          </a:p>
          <a:p>
            <a:pPr lvl="1"/>
            <a:r>
              <a:rPr lang="nb-NO" sz="2000" dirty="0" smtClean="0"/>
              <a:t>Dere vet svaret </a:t>
            </a:r>
            <a:r>
              <a:rPr lang="nb-NO" sz="2000" dirty="0" smtClean="0">
                <a:sym typeface="Wingdings" panose="05000000000000000000" pitchFamily="2" charset="2"/>
              </a:rPr>
              <a:t></a:t>
            </a:r>
          </a:p>
          <a:p>
            <a:pPr marL="457200" lvl="1" indent="0">
              <a:buNone/>
            </a:pPr>
            <a:endParaRPr lang="nb-NO" sz="2000" dirty="0" smtClean="0">
              <a:sym typeface="Wingdings" panose="05000000000000000000" pitchFamily="2" charset="2"/>
            </a:endParaRPr>
          </a:p>
          <a:p>
            <a:pPr lvl="1"/>
            <a:r>
              <a:rPr lang="nb-NO" sz="2000" dirty="0" smtClean="0">
                <a:sym typeface="Wingdings" panose="05000000000000000000" pitchFamily="2" charset="2"/>
              </a:rPr>
              <a:t>Begrunnelse: </a:t>
            </a:r>
          </a:p>
          <a:p>
            <a:pPr lvl="2"/>
            <a:r>
              <a:rPr lang="nb-NO" sz="1600" dirty="0">
                <a:sym typeface="Wingdings" panose="05000000000000000000" pitchFamily="2" charset="2"/>
              </a:rPr>
              <a:t>V</a:t>
            </a:r>
            <a:r>
              <a:rPr lang="nb-NO" sz="1600" dirty="0" smtClean="0">
                <a:sym typeface="Wingdings" panose="05000000000000000000" pitchFamily="2" charset="2"/>
              </a:rPr>
              <a:t>i mente dette lagde minst misnøye/skuffelser blant spillere</a:t>
            </a:r>
          </a:p>
          <a:p>
            <a:pPr lvl="2"/>
            <a:r>
              <a:rPr lang="nb-NO" sz="1600" dirty="0" smtClean="0">
                <a:sym typeface="Wingdings" panose="05000000000000000000" pitchFamily="2" charset="2"/>
              </a:rPr>
              <a:t>Vi mente dette ikke «skadet» noens utvikling</a:t>
            </a:r>
          </a:p>
          <a:p>
            <a:pPr lvl="2"/>
            <a:r>
              <a:rPr lang="nb-NO" sz="1600" dirty="0" smtClean="0">
                <a:sym typeface="Wingdings" panose="05000000000000000000" pitchFamily="2" charset="2"/>
              </a:rPr>
              <a:t>Ikke minst for alle de som hadde jobbet for å </a:t>
            </a:r>
            <a:r>
              <a:rPr lang="nb-NO" sz="1600" dirty="0" err="1" smtClean="0">
                <a:sym typeface="Wingdings" panose="05000000000000000000" pitchFamily="2" charset="2"/>
              </a:rPr>
              <a:t>kvale</a:t>
            </a:r>
            <a:r>
              <a:rPr lang="nb-NO" sz="1600" dirty="0" smtClean="0">
                <a:sym typeface="Wingdings" panose="05000000000000000000" pitchFamily="2" charset="2"/>
              </a:rPr>
              <a:t> til A-sluttspill- så skulle noen ikke få lov til å være med i dette sluttspillet.</a:t>
            </a:r>
          </a:p>
          <a:p>
            <a:pPr lvl="2"/>
            <a:r>
              <a:rPr lang="nb-NO" sz="1600" dirty="0" smtClean="0">
                <a:sym typeface="Wingdings" panose="05000000000000000000" pitchFamily="2" charset="2"/>
              </a:rPr>
              <a:t>Det er så små marginer og fortsatt møter alle lag god motstand.</a:t>
            </a:r>
          </a:p>
          <a:p>
            <a:pPr lvl="1"/>
            <a:endParaRPr lang="nb-NO" sz="2000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1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Neste sesong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53577" y="1575644"/>
            <a:ext cx="8712968" cy="4301628"/>
          </a:xfrm>
        </p:spPr>
        <p:txBody>
          <a:bodyPr>
            <a:normAutofit fontScale="85000" lnSpcReduction="20000"/>
          </a:bodyPr>
          <a:lstStyle/>
          <a:p>
            <a:r>
              <a:rPr lang="nb-NO" sz="2400" dirty="0" smtClean="0"/>
              <a:t>Skal ha et trenermøte hvor det skal evalueres og hvem som ønsker å være med videre. Dette er ikke tatt</a:t>
            </a:r>
          </a:p>
          <a:p>
            <a:r>
              <a:rPr lang="nb-NO" sz="2400" dirty="0" smtClean="0"/>
              <a:t>Det er alltid diskusjoner om foreldre trenere !</a:t>
            </a:r>
          </a:p>
          <a:p>
            <a:r>
              <a:rPr lang="nb-NO" sz="2400" dirty="0" smtClean="0"/>
              <a:t>Eksterne trenere. (SU )</a:t>
            </a:r>
          </a:p>
          <a:p>
            <a:r>
              <a:rPr lang="nb-NO" sz="2400" dirty="0" smtClean="0"/>
              <a:t>Bredde idrett frem til nå. 13 år kalles det konkurranse idrett. (NHF regler og NIF)</a:t>
            </a:r>
          </a:p>
          <a:p>
            <a:r>
              <a:rPr lang="nb-NO" sz="2400" dirty="0" smtClean="0"/>
              <a:t>Som hoved trener så mener jeg vi bør enda ett hakk opp i forhold til oppfølging av guttene. </a:t>
            </a:r>
          </a:p>
          <a:p>
            <a:pPr lvl="1"/>
            <a:r>
              <a:rPr lang="nb-NO" sz="2000" dirty="0" smtClean="0"/>
              <a:t>Tettere oppfølging av hver enkelt med spiller samtaler, utviklings oppgaver </a:t>
            </a:r>
          </a:p>
          <a:p>
            <a:pPr lvl="1"/>
            <a:r>
              <a:rPr lang="nb-NO" sz="2000" dirty="0" smtClean="0"/>
              <a:t>Ønske om video. Filme treninger og kamper, trur dette ville gi gutta mye</a:t>
            </a:r>
          </a:p>
          <a:p>
            <a:pPr lvl="1"/>
            <a:r>
              <a:rPr lang="nb-NO" sz="2000" dirty="0" smtClean="0"/>
              <a:t>Tettere trener møter og mer skriftlige planer( temaer, fokusoppgaver, </a:t>
            </a:r>
            <a:r>
              <a:rPr lang="nb-NO" sz="2000" dirty="0" err="1" smtClean="0"/>
              <a:t>osv</a:t>
            </a:r>
            <a:r>
              <a:rPr lang="nb-NO" sz="2000" dirty="0" smtClean="0"/>
              <a:t>) </a:t>
            </a:r>
          </a:p>
          <a:p>
            <a:pPr lvl="1"/>
            <a:r>
              <a:rPr lang="nb-NO" sz="2000" dirty="0" smtClean="0"/>
              <a:t>Egne lagledere/oppmenn til hvert lag.</a:t>
            </a:r>
          </a:p>
          <a:p>
            <a:pPr lvl="1"/>
            <a:endParaRPr lang="nb-NO" sz="2000" dirty="0" smtClean="0"/>
          </a:p>
          <a:p>
            <a:r>
              <a:rPr lang="nb-NO" sz="2400" dirty="0" smtClean="0"/>
              <a:t>Må ikke glemme at dette er frivillig arbeid og vi legger ned mye tid allerede.</a:t>
            </a:r>
          </a:p>
          <a:p>
            <a:r>
              <a:rPr lang="nb-NO" sz="2400" dirty="0" smtClean="0"/>
              <a:t>Dere hjelper oss mye med å </a:t>
            </a:r>
            <a:r>
              <a:rPr lang="nb-NO" sz="2400" dirty="0" err="1" smtClean="0"/>
              <a:t>fremsnakke</a:t>
            </a:r>
            <a:r>
              <a:rPr lang="nb-NO" sz="2400" dirty="0" smtClean="0"/>
              <a:t> trenerne uansett. !!! </a:t>
            </a:r>
          </a:p>
          <a:p>
            <a:endParaRPr lang="nb-NO" sz="2400" dirty="0" smtClean="0"/>
          </a:p>
        </p:txBody>
      </p:sp>
      <p:pic>
        <p:nvPicPr>
          <p:cNvPr id="4" name="Picture 2" descr="Nordstrand Idrettsforeni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77" y="116632"/>
            <a:ext cx="11525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259785"/>
            <a:ext cx="2734257" cy="55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41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6300" y="908720"/>
            <a:ext cx="4439545" cy="3011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44" t="5245" r="13740" b="6112"/>
          <a:stretch/>
        </p:blipFill>
        <p:spPr bwMode="auto">
          <a:xfrm>
            <a:off x="-180528" y="1651377"/>
            <a:ext cx="2886323" cy="478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ktangel 6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linje 8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ktangel 1"/>
          <p:cNvSpPr/>
          <p:nvPr/>
        </p:nvSpPr>
        <p:spPr>
          <a:xfrm>
            <a:off x="2267744" y="3906922"/>
            <a:ext cx="59766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nb-NO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2015 </a:t>
            </a:r>
            <a:r>
              <a:rPr lang="nb-NO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– </a:t>
            </a:r>
            <a:r>
              <a:rPr lang="nb-NO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2016</a:t>
            </a:r>
            <a:endParaRPr lang="nb-NO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ctr"/>
            <a:r>
              <a:rPr lang="nb-NO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NIF G2003</a:t>
            </a:r>
          </a:p>
        </p:txBody>
      </p:sp>
      <p:sp>
        <p:nvSpPr>
          <p:cNvPr id="3" name="TekstSylinder 2"/>
          <p:cNvSpPr txBox="1"/>
          <p:nvPr/>
        </p:nvSpPr>
        <p:spPr>
          <a:xfrm>
            <a:off x="395536" y="250231"/>
            <a:ext cx="5976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dirty="0" smtClean="0"/>
              <a:t>Evaluering og tester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51271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linje 8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12"/>
          <p:cNvSpPr txBox="1"/>
          <p:nvPr/>
        </p:nvSpPr>
        <p:spPr>
          <a:xfrm>
            <a:off x="467129" y="455767"/>
            <a:ext cx="813712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nb-NO" sz="2800" b="1" dirty="0" smtClean="0">
                <a:solidFill>
                  <a:srgbClr val="00B0F0"/>
                </a:solidFill>
              </a:rPr>
              <a:t>Støtteapparat &amp; Trenerteam</a:t>
            </a:r>
            <a:endParaRPr lang="nb-NO" sz="3200" dirty="0">
              <a:solidFill>
                <a:srgbClr val="00B0F0"/>
              </a:solidFill>
            </a:endParaRPr>
          </a:p>
        </p:txBody>
      </p:sp>
      <p:sp>
        <p:nvSpPr>
          <p:cNvPr id="6" name="TextColumnContent"/>
          <p:cNvSpPr>
            <a:spLocks noChangeArrowheads="1"/>
          </p:cNvSpPr>
          <p:nvPr/>
        </p:nvSpPr>
        <p:spPr bwMode="gray">
          <a:xfrm>
            <a:off x="468313" y="1340768"/>
            <a:ext cx="8280151" cy="4680520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nb-NO" b="1" dirty="0" smtClean="0">
                <a:latin typeface="Arial" pitchFamily="34" charset="0"/>
                <a:cs typeface="Arial" pitchFamily="34" charset="0"/>
              </a:rPr>
              <a:t>Evaluering sesong 2015 - 2016.</a:t>
            </a:r>
          </a:p>
          <a:p>
            <a:pPr marL="536575" lvl="1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Undersøkelsen ble sendt ut til både mor og far for spillere på G2003</a:t>
            </a:r>
          </a:p>
          <a:p>
            <a:pPr marL="536575" lvl="1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Undersøkelsen var ikke anonym – åpen dialog</a:t>
            </a:r>
          </a:p>
          <a:p>
            <a:pPr marL="536575" lvl="1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Områder:</a:t>
            </a:r>
          </a:p>
          <a:p>
            <a:pPr marL="993775" lvl="2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Totalopplevelse</a:t>
            </a:r>
          </a:p>
          <a:p>
            <a:pPr marL="993775" lvl="2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Treningstilbud</a:t>
            </a:r>
          </a:p>
          <a:p>
            <a:pPr marL="1450975" lvl="3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200" dirty="0" smtClean="0">
                <a:latin typeface="Arial" pitchFamily="34" charset="0"/>
                <a:cs typeface="Arial" pitchFamily="34" charset="0"/>
              </a:rPr>
              <a:t>Bjørnholthallen &amp; Nordstrandhallen</a:t>
            </a:r>
          </a:p>
          <a:p>
            <a:pPr marL="993775" lvl="2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Trenerteam</a:t>
            </a:r>
          </a:p>
          <a:p>
            <a:pPr marL="993775" lvl="2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Støtteapparat</a:t>
            </a:r>
          </a:p>
          <a:p>
            <a:pPr marL="993775" lvl="2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Sosialt miljø</a:t>
            </a:r>
          </a:p>
          <a:p>
            <a:pPr marL="993775" lvl="2" indent="-363538">
              <a:spcBef>
                <a:spcPts val="600"/>
              </a:spcBef>
              <a:buClr>
                <a:srgbClr val="00B0CA"/>
              </a:buClr>
              <a:buSzPct val="100000"/>
              <a:buBlip>
                <a:blip r:embed="rId2"/>
              </a:buBlip>
            </a:pPr>
            <a:r>
              <a:rPr lang="nb-NO" sz="1600" dirty="0" smtClean="0">
                <a:latin typeface="Arial" pitchFamily="34" charset="0"/>
                <a:cs typeface="Arial" pitchFamily="34" charset="0"/>
              </a:rPr>
              <a:t>Kampsituasjon</a:t>
            </a:r>
          </a:p>
          <a:p>
            <a:pPr marL="630237" lvl="2" algn="ctr">
              <a:spcBef>
                <a:spcPts val="600"/>
              </a:spcBef>
              <a:buClr>
                <a:srgbClr val="00B0CA"/>
              </a:buClr>
              <a:buSzPct val="100000"/>
            </a:pPr>
            <a:r>
              <a:rPr lang="nb-NO" sz="2000" b="1" u="sng" dirty="0" smtClean="0">
                <a:latin typeface="Arial" pitchFamily="34" charset="0"/>
                <a:cs typeface="Arial" pitchFamily="34" charset="0"/>
              </a:rPr>
              <a:t>DATAGRUNNLAG</a:t>
            </a:r>
            <a:r>
              <a:rPr lang="nb-NO" sz="1600" b="1" dirty="0">
                <a:latin typeface="Arial" pitchFamily="34" charset="0"/>
                <a:cs typeface="Arial" pitchFamily="34" charset="0"/>
              </a:rPr>
              <a:t/>
            </a:r>
            <a:br>
              <a:rPr lang="nb-NO" sz="1600" b="1" dirty="0">
                <a:latin typeface="Arial" pitchFamily="34" charset="0"/>
                <a:cs typeface="Arial" pitchFamily="34" charset="0"/>
              </a:rPr>
            </a:br>
            <a:endParaRPr lang="nb-NO" sz="500" b="1" dirty="0" smtClean="0">
              <a:latin typeface="Arial" pitchFamily="34" charset="0"/>
              <a:cs typeface="Arial" pitchFamily="34" charset="0"/>
            </a:endParaRPr>
          </a:p>
          <a:p>
            <a:pPr marL="630237" lvl="2" algn="ctr">
              <a:spcBef>
                <a:spcPts val="600"/>
              </a:spcBef>
              <a:buClr>
                <a:srgbClr val="00B0CA"/>
              </a:buClr>
              <a:buSzPct val="100000"/>
            </a:pPr>
            <a:r>
              <a:rPr lang="nb-NO" sz="2400" dirty="0" smtClean="0">
                <a:latin typeface="Arial" pitchFamily="34" charset="0"/>
                <a:cs typeface="Arial" pitchFamily="34" charset="0"/>
              </a:rPr>
              <a:t>24 av 29 spillere besvarte denne evalueringen</a:t>
            </a:r>
            <a:endParaRPr lang="nb-NO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45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ColumnContent"/>
          <p:cNvSpPr>
            <a:spLocks noChangeArrowheads="1"/>
          </p:cNvSpPr>
          <p:nvPr/>
        </p:nvSpPr>
        <p:spPr bwMode="gray">
          <a:xfrm>
            <a:off x="107504" y="1628800"/>
            <a:ext cx="8928992" cy="1656184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nb-NO" sz="1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spcBef>
                <a:spcPts val="600"/>
              </a:spcBef>
              <a:buClr>
                <a:schemeClr val="tx2"/>
              </a:buClr>
            </a:pPr>
            <a:endParaRPr lang="nb-NO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tx2"/>
              </a:buClr>
            </a:pPr>
            <a:endParaRPr lang="nb-NO" sz="1400" b="1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							       2015	          </a:t>
            </a:r>
            <a:r>
              <a:rPr lang="nb-NO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2014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TOTAL 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OPPLEVELSE	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	    56%      44%       0%       0%   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   0%  (Snitt: 5,56 /</a:t>
            </a:r>
            <a:r>
              <a:rPr lang="nb-NO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Snitt: 5,47)</a:t>
            </a:r>
            <a:endParaRPr lang="nb-NO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9" name="Rett linje 8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kstSylinder 12"/>
          <p:cNvSpPr txBox="1"/>
          <p:nvPr/>
        </p:nvSpPr>
        <p:spPr>
          <a:xfrm>
            <a:off x="467129" y="455767"/>
            <a:ext cx="8137121" cy="523220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nb-NO" sz="2800" b="1" dirty="0" smtClean="0">
                <a:solidFill>
                  <a:srgbClr val="00B0F0"/>
                </a:solidFill>
              </a:rPr>
              <a:t>Støtteapparat &amp; Trenerteam</a:t>
            </a:r>
            <a:endParaRPr lang="nb-NO" sz="3200" dirty="0">
              <a:solidFill>
                <a:srgbClr val="00B0F0"/>
              </a:solidFill>
            </a:endParaRPr>
          </a:p>
        </p:txBody>
      </p:sp>
      <p:sp>
        <p:nvSpPr>
          <p:cNvPr id="6" name="TextColumnContent"/>
          <p:cNvSpPr>
            <a:spLocks noChangeArrowheads="1"/>
          </p:cNvSpPr>
          <p:nvPr/>
        </p:nvSpPr>
        <p:spPr bwMode="gray">
          <a:xfrm>
            <a:off x="179512" y="3284984"/>
            <a:ext cx="8856984" cy="468052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Treningstilbud Bjørnholthallen	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52%      48%       0%       0%   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(Snitt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5,52 / </a:t>
            </a:r>
            <a:r>
              <a:rPr lang="nb-NO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Snitt: 5,38)</a:t>
            </a:r>
          </a:p>
        </p:txBody>
      </p:sp>
      <p:sp>
        <p:nvSpPr>
          <p:cNvPr id="11" name="TextColumnContent"/>
          <p:cNvSpPr>
            <a:spLocks noChangeArrowheads="1"/>
          </p:cNvSpPr>
          <p:nvPr/>
        </p:nvSpPr>
        <p:spPr bwMode="gray">
          <a:xfrm>
            <a:off x="179512" y="3804806"/>
            <a:ext cx="8856984" cy="432048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Treningstilbud Nordstrandhallen	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64%      36%       0%  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 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0%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(Snitt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5,68 / </a:t>
            </a:r>
            <a:r>
              <a:rPr lang="nb-NO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Snitt: 5,41)</a:t>
            </a:r>
          </a:p>
        </p:txBody>
      </p:sp>
      <p:sp>
        <p:nvSpPr>
          <p:cNvPr id="12" name="TextColumnContent"/>
          <p:cNvSpPr>
            <a:spLocks noChangeArrowheads="1"/>
          </p:cNvSpPr>
          <p:nvPr/>
        </p:nvSpPr>
        <p:spPr bwMode="gray">
          <a:xfrm>
            <a:off x="194508" y="4236854"/>
            <a:ext cx="8841987" cy="468052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Trenerteam		   60%      32%       8%  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 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(Snitt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5,52 / </a:t>
            </a:r>
            <a:r>
              <a:rPr lang="nb-NO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Snitt: 5,53</a:t>
            </a:r>
            <a:r>
              <a:rPr lang="nb-NO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nb-NO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ColumnContent"/>
          <p:cNvSpPr>
            <a:spLocks noChangeArrowheads="1"/>
          </p:cNvSpPr>
          <p:nvPr/>
        </p:nvSpPr>
        <p:spPr bwMode="gray">
          <a:xfrm>
            <a:off x="194509" y="4668902"/>
            <a:ext cx="8841986" cy="43204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Støtteapparat		   72%      28%  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 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 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(Snitt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5,72 / </a:t>
            </a:r>
            <a:r>
              <a:rPr lang="nb-NO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Snitt: 5,69)</a:t>
            </a:r>
          </a:p>
        </p:txBody>
      </p:sp>
      <p:sp>
        <p:nvSpPr>
          <p:cNvPr id="14" name="TextColumnContent"/>
          <p:cNvSpPr>
            <a:spLocks noChangeArrowheads="1"/>
          </p:cNvSpPr>
          <p:nvPr/>
        </p:nvSpPr>
        <p:spPr bwMode="gray">
          <a:xfrm>
            <a:off x="187687" y="5085184"/>
            <a:ext cx="8848808" cy="468052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nb-NO" sz="1400" b="1" dirty="0">
                <a:latin typeface="Arial" pitchFamily="34" charset="0"/>
                <a:cs typeface="Arial" pitchFamily="34" charset="0"/>
              </a:rPr>
              <a:t>Sosialt miljø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		   60%      24%     12%       4%   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(Snitt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5,40 / </a:t>
            </a:r>
            <a:r>
              <a:rPr lang="nb-NO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Snitt: 5,44)</a:t>
            </a:r>
          </a:p>
          <a:p>
            <a:pPr>
              <a:spcBef>
                <a:spcPts val="600"/>
              </a:spcBef>
              <a:buClr>
                <a:schemeClr val="tx2"/>
              </a:buClr>
            </a:pPr>
            <a:endParaRPr lang="nb-NO" sz="1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tx2"/>
              </a:buClr>
            </a:pPr>
            <a:endParaRPr lang="nb-NO" sz="1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ColumnContent"/>
          <p:cNvSpPr>
            <a:spLocks noChangeArrowheads="1"/>
          </p:cNvSpPr>
          <p:nvPr/>
        </p:nvSpPr>
        <p:spPr bwMode="gray">
          <a:xfrm>
            <a:off x="187686" y="5517232"/>
            <a:ext cx="8776801" cy="432048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  <a:effectLst/>
        </p:spPr>
        <p:txBody>
          <a:bodyPr tIns="91440" bIns="91440"/>
          <a:lstStyle/>
          <a:p>
            <a:pPr>
              <a:spcBef>
                <a:spcPts val="600"/>
              </a:spcBef>
              <a:buClr>
                <a:schemeClr val="tx2"/>
              </a:buClr>
            </a:pPr>
            <a:r>
              <a:rPr lang="nb-NO" sz="1400" b="1" dirty="0">
                <a:latin typeface="Arial" pitchFamily="34" charset="0"/>
                <a:cs typeface="Arial" pitchFamily="34" charset="0"/>
              </a:rPr>
              <a:t>Kampsituasjon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		   56%      32%       8%       4%        0%       0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%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  (Snitt</a:t>
            </a:r>
            <a:r>
              <a:rPr lang="nb-NO" sz="1400" b="1" dirty="0">
                <a:latin typeface="Arial" pitchFamily="34" charset="0"/>
                <a:cs typeface="Arial" pitchFamily="34" charset="0"/>
              </a:rPr>
              <a:t>: </a:t>
            </a:r>
            <a:r>
              <a:rPr lang="nb-NO" sz="1400" b="1" dirty="0" smtClean="0">
                <a:latin typeface="Arial" pitchFamily="34" charset="0"/>
                <a:cs typeface="Arial" pitchFamily="34" charset="0"/>
              </a:rPr>
              <a:t>5,40 / </a:t>
            </a:r>
            <a:r>
              <a:rPr lang="nb-NO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Snitt: 5,34)</a:t>
            </a:r>
          </a:p>
          <a:p>
            <a:pPr>
              <a:spcBef>
                <a:spcPts val="600"/>
              </a:spcBef>
              <a:buClr>
                <a:schemeClr val="tx2"/>
              </a:buClr>
            </a:pPr>
            <a:endParaRPr lang="nb-NO" sz="1400" b="1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600"/>
              </a:spcBef>
              <a:buClr>
                <a:schemeClr val="tx2"/>
              </a:buClr>
            </a:pPr>
            <a:endParaRPr lang="nb-NO" sz="14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6" name="Bilde 15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680"/>
          <a:stretch/>
        </p:blipFill>
        <p:spPr>
          <a:xfrm>
            <a:off x="2492184" y="1124744"/>
            <a:ext cx="4744112" cy="130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72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6" grpId="0"/>
      <p:bldP spid="11" grpId="0"/>
      <p:bldP spid="12" grpId="0"/>
      <p:bldP spid="13" grpId="0" animBg="1"/>
      <p:bldP spid="14" grpId="0"/>
      <p:bldP spid="15" grpId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1123</Words>
  <Application>Microsoft Office PowerPoint</Application>
  <PresentationFormat>Skjermfremvisning (4:3)</PresentationFormat>
  <Paragraphs>185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18" baseType="lpstr">
      <vt:lpstr>Office-tema</vt:lpstr>
      <vt:lpstr>Foreldremøte  NIF håndball Gutter2003 </vt:lpstr>
      <vt:lpstr>AGENDA</vt:lpstr>
      <vt:lpstr>Status for G03</vt:lpstr>
      <vt:lpstr>Trening og fokusområder fremover (Dette satt vi opp før sesong start) </vt:lpstr>
      <vt:lpstr>Laginndeling etter jul</vt:lpstr>
      <vt:lpstr>Neste sesong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Cuper</vt:lpstr>
      <vt:lpstr>Fredrikstad Cup</vt:lpstr>
      <vt:lpstr>Info fra foreldrekontakt</vt:lpstr>
    </vt:vector>
  </TitlesOfParts>
  <Company>Posten Norge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terje berget</dc:creator>
  <cp:lastModifiedBy>Ophus, Anne-Mette Kraft</cp:lastModifiedBy>
  <cp:revision>39</cp:revision>
  <dcterms:created xsi:type="dcterms:W3CDTF">2013-05-30T10:46:22Z</dcterms:created>
  <dcterms:modified xsi:type="dcterms:W3CDTF">2016-01-28T22:09:50Z</dcterms:modified>
</cp:coreProperties>
</file>