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handoutMasterIdLst>
    <p:handoutMasterId r:id="rId19"/>
  </p:handoutMasterIdLst>
  <p:sldIdLst>
    <p:sldId id="256" r:id="rId5"/>
    <p:sldId id="290" r:id="rId6"/>
    <p:sldId id="298" r:id="rId7"/>
    <p:sldId id="286" r:id="rId8"/>
    <p:sldId id="297" r:id="rId9"/>
    <p:sldId id="266" r:id="rId10"/>
    <p:sldId id="267" r:id="rId11"/>
    <p:sldId id="293" r:id="rId12"/>
    <p:sldId id="270" r:id="rId13"/>
    <p:sldId id="291" r:id="rId14"/>
    <p:sldId id="288" r:id="rId15"/>
    <p:sldId id="295" r:id="rId16"/>
    <p:sldId id="299" r:id="rId17"/>
    <p:sldId id="300" r:id="rId18"/>
  </p:sldIdLst>
  <p:sldSz cx="9144000" cy="6858000" type="screen4x3"/>
  <p:notesSz cx="6797675" cy="9926638"/>
  <p:defaultTextStyle>
    <a:defPPr>
      <a:defRPr lang="nb-NO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E020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486" y="22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16" y="0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0306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16" y="9430306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E2F96A3-80BD-40C1-94C5-5CB6AE296B43}" type="slidenum">
              <a:rPr lang="nb-NO"/>
              <a:pPr>
                <a:defRPr/>
              </a:pPr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3005694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80CE06-FE3F-4E2A-BEDB-65149ECD6B43}" type="slidenum">
              <a:rPr lang="nb-NO"/>
              <a:pPr>
                <a:defRPr/>
              </a:pPr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2791921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33B346-5D4F-45EB-8172-21C8E9F0B57D}" type="slidenum">
              <a:rPr lang="nb-NO"/>
              <a:pPr>
                <a:defRPr/>
              </a:pPr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2137477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E8FC62-F8D3-4C46-9D4C-B77FEE97D312}" type="slidenum">
              <a:rPr lang="nb-NO"/>
              <a:pPr>
                <a:defRPr/>
              </a:pPr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9936441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45FAD0-BE4C-47FB-9A0F-23273E4B9427}" type="slidenum">
              <a:rPr lang="nb-NO"/>
              <a:pPr>
                <a:defRPr/>
              </a:pPr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9412664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D8688B-A233-47F3-8F03-FE2BBEDDA7D4}" type="slidenum">
              <a:rPr lang="nb-NO"/>
              <a:pPr>
                <a:defRPr/>
              </a:pPr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639606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7FB911-5B47-40D9-8FBC-6159437346B0}" type="slidenum">
              <a:rPr lang="nb-NO"/>
              <a:pPr>
                <a:defRPr/>
              </a:pPr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4266317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975841-1837-4EAF-8230-17EEABBAEBE0}" type="slidenum">
              <a:rPr lang="nb-NO"/>
              <a:pPr>
                <a:defRPr/>
              </a:pPr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225249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F18D3A-99B3-4AAF-A16E-8883CDBFBC1F}" type="slidenum">
              <a:rPr lang="nb-NO"/>
              <a:pPr>
                <a:defRPr/>
              </a:pPr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98833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5B01A0-9C1D-4B06-A836-F9D9E67EEF70}" type="slidenum">
              <a:rPr lang="nb-NO"/>
              <a:pPr>
                <a:defRPr/>
              </a:pPr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367111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47A071-0345-4D3D-BB4C-56B5FE14AC20}" type="slidenum">
              <a:rPr lang="nb-NO"/>
              <a:pPr>
                <a:defRPr/>
              </a:pPr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5681940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b-NO" noProof="0" dirty="0" smtClean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E105C2-605E-4E86-A37F-7E0820AD8371}" type="slidenum">
              <a:rPr lang="nb-NO"/>
              <a:pPr>
                <a:defRPr/>
              </a:pPr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1780695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b-NO" smtClean="0"/>
              <a:t>Klikk for å redigere tittelstil i malen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4F78C309-1B51-47F2-BDA7-1FC6937E7A2F}" type="slidenum">
              <a:rPr lang="nb-NO"/>
              <a:pPr>
                <a:defRPr/>
              </a:pPr>
              <a:t>‹#›</a:t>
            </a:fld>
            <a:endParaRPr lang="nb-NO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8100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nb-NO" sz="6000" dirty="0" smtClean="0">
                <a:solidFill>
                  <a:schemeClr val="accent2"/>
                </a:solidFill>
              </a:rPr>
              <a:t>NORDSTRAND IF</a:t>
            </a:r>
            <a:br>
              <a:rPr lang="nb-NO" sz="6000" dirty="0" smtClean="0">
                <a:solidFill>
                  <a:schemeClr val="accent2"/>
                </a:solidFill>
              </a:rPr>
            </a:br>
            <a:r>
              <a:rPr lang="nb-NO" sz="6000" dirty="0" smtClean="0">
                <a:solidFill>
                  <a:schemeClr val="accent2"/>
                </a:solidFill>
              </a:rPr>
              <a:t>G2004</a:t>
            </a:r>
            <a:br>
              <a:rPr lang="nb-NO" sz="6000" dirty="0" smtClean="0">
                <a:solidFill>
                  <a:schemeClr val="accent2"/>
                </a:solidFill>
              </a:rPr>
            </a:br>
            <a:r>
              <a:rPr lang="nb-NO" sz="6000" dirty="0" smtClean="0">
                <a:solidFill>
                  <a:schemeClr val="accent2"/>
                </a:solidFill>
              </a:rPr>
              <a:t/>
            </a:r>
            <a:br>
              <a:rPr lang="nb-NO" sz="6000" dirty="0" smtClean="0">
                <a:solidFill>
                  <a:schemeClr val="accent2"/>
                </a:solidFill>
              </a:rPr>
            </a:br>
            <a:r>
              <a:rPr lang="nb-NO" sz="1800" dirty="0" smtClean="0">
                <a:solidFill>
                  <a:schemeClr val="accent6"/>
                </a:solidFill>
              </a:rPr>
              <a:t>Visjon til NIF: Flest mulig, lengst mulig best mulig</a:t>
            </a:r>
            <a:br>
              <a:rPr lang="nb-NO" sz="1800" dirty="0" smtClean="0">
                <a:solidFill>
                  <a:schemeClr val="accent6"/>
                </a:solidFill>
              </a:rPr>
            </a:br>
            <a:r>
              <a:rPr lang="en-US" sz="1800" dirty="0" err="1">
                <a:solidFill>
                  <a:schemeClr val="accent6"/>
                </a:solidFill>
              </a:rPr>
              <a:t>Tilleggsvisjon</a:t>
            </a:r>
            <a:r>
              <a:rPr lang="en-US" sz="1800" dirty="0">
                <a:solidFill>
                  <a:schemeClr val="accent6"/>
                </a:solidFill>
              </a:rPr>
              <a:t> G2004: </a:t>
            </a:r>
            <a:r>
              <a:rPr lang="en-US" sz="1800" dirty="0" err="1">
                <a:solidFill>
                  <a:schemeClr val="accent6"/>
                </a:solidFill>
              </a:rPr>
              <a:t>Skape</a:t>
            </a:r>
            <a:r>
              <a:rPr lang="en-US" sz="1800" dirty="0">
                <a:solidFill>
                  <a:schemeClr val="accent6"/>
                </a:solidFill>
              </a:rPr>
              <a:t> en </a:t>
            </a:r>
            <a:r>
              <a:rPr lang="en-US" sz="1800" dirty="0" err="1">
                <a:solidFill>
                  <a:schemeClr val="accent6"/>
                </a:solidFill>
              </a:rPr>
              <a:t>stor</a:t>
            </a:r>
            <a:r>
              <a:rPr lang="en-US" sz="1800" dirty="0">
                <a:solidFill>
                  <a:schemeClr val="accent6"/>
                </a:solidFill>
              </a:rPr>
              <a:t> </a:t>
            </a:r>
            <a:r>
              <a:rPr lang="en-US" sz="1800" dirty="0" err="1">
                <a:solidFill>
                  <a:schemeClr val="accent6"/>
                </a:solidFill>
              </a:rPr>
              <a:t>kameratgjeng</a:t>
            </a:r>
            <a:r>
              <a:rPr lang="en-US" sz="1800" dirty="0">
                <a:solidFill>
                  <a:schemeClr val="accent6"/>
                </a:solidFill>
              </a:rPr>
              <a:t> </a:t>
            </a:r>
            <a:r>
              <a:rPr lang="en-US" sz="1800" dirty="0" err="1">
                <a:solidFill>
                  <a:schemeClr val="accent6"/>
                </a:solidFill>
              </a:rPr>
              <a:t>og</a:t>
            </a:r>
            <a:r>
              <a:rPr lang="en-US" sz="1800" dirty="0">
                <a:solidFill>
                  <a:schemeClr val="accent6"/>
                </a:solidFill>
              </a:rPr>
              <a:t> et </a:t>
            </a:r>
            <a:r>
              <a:rPr lang="en-US" sz="1800" dirty="0" err="1">
                <a:solidFill>
                  <a:schemeClr val="accent6"/>
                </a:solidFill>
              </a:rPr>
              <a:t>godt</a:t>
            </a:r>
            <a:r>
              <a:rPr lang="en-US" sz="1800" dirty="0">
                <a:solidFill>
                  <a:schemeClr val="accent6"/>
                </a:solidFill>
              </a:rPr>
              <a:t> </a:t>
            </a:r>
            <a:r>
              <a:rPr lang="en-US" sz="1800" dirty="0" err="1">
                <a:solidFill>
                  <a:schemeClr val="accent6"/>
                </a:solidFill>
              </a:rPr>
              <a:t>lokalmiljø</a:t>
            </a:r>
            <a:r>
              <a:rPr lang="en-US" sz="1800" dirty="0">
                <a:solidFill>
                  <a:schemeClr val="accent6"/>
                </a:solidFill>
              </a:rPr>
              <a:t>!</a:t>
            </a:r>
            <a:endParaRPr lang="nb-NO" sz="1800" dirty="0">
              <a:solidFill>
                <a:schemeClr val="accent6"/>
              </a:solidFill>
            </a:endParaRPr>
          </a:p>
        </p:txBody>
      </p:sp>
      <p:pic>
        <p:nvPicPr>
          <p:cNvPr id="2051" name="Picture 4"/>
          <p:cNvPicPr>
            <a:picLocks noGrp="1" noChangeAspect="1" noChangeArrowheads="1"/>
          </p:cNvPicPr>
          <p:nvPr>
            <p:ph type="subTitle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657600" y="457200"/>
            <a:ext cx="2170113" cy="17526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4800" y="1371600"/>
            <a:ext cx="8686800" cy="5181600"/>
          </a:xfrm>
        </p:spPr>
        <p:txBody>
          <a:bodyPr/>
          <a:lstStyle/>
          <a:p>
            <a:pPr>
              <a:defRPr/>
            </a:pPr>
            <a:endParaRPr lang="nb-NO" sz="18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FontTx/>
              <a:buNone/>
              <a:defRPr/>
            </a:pPr>
            <a:r>
              <a:rPr lang="nb-NO" sz="1800" b="1" dirty="0" err="1" smtClean="0">
                <a:solidFill>
                  <a:schemeClr val="accent6">
                    <a:lumMod val="75000"/>
                  </a:schemeClr>
                </a:solidFill>
              </a:rPr>
              <a:t>Årskalender</a:t>
            </a:r>
            <a:r>
              <a:rPr lang="nb-NO" sz="1800" b="1" dirty="0" smtClean="0">
                <a:solidFill>
                  <a:schemeClr val="accent6">
                    <a:lumMod val="75000"/>
                  </a:schemeClr>
                </a:solidFill>
              </a:rPr>
              <a:t> -foreløpig. </a:t>
            </a:r>
          </a:p>
          <a:p>
            <a:pPr>
              <a:buFontTx/>
              <a:buNone/>
              <a:defRPr/>
            </a:pPr>
            <a:endParaRPr lang="nb-NO" sz="18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>
              <a:defRPr/>
            </a:pPr>
            <a:r>
              <a:rPr lang="nb-NO" sz="1800" dirty="0" smtClean="0">
                <a:solidFill>
                  <a:schemeClr val="accent6">
                    <a:lumMod val="75000"/>
                  </a:schemeClr>
                </a:solidFill>
              </a:rPr>
              <a:t>22. Januar 		Start trening</a:t>
            </a:r>
          </a:p>
          <a:p>
            <a:pPr>
              <a:defRPr/>
            </a:pPr>
            <a:r>
              <a:rPr lang="nb-NO" sz="1800" dirty="0" smtClean="0">
                <a:solidFill>
                  <a:schemeClr val="accent6">
                    <a:lumMod val="75000"/>
                  </a:schemeClr>
                </a:solidFill>
              </a:rPr>
              <a:t>29. - 30. Mars 		Hafslund Cup </a:t>
            </a:r>
          </a:p>
          <a:p>
            <a:pPr>
              <a:defRPr/>
            </a:pPr>
            <a:r>
              <a:rPr lang="nb-NO" sz="1800" dirty="0" smtClean="0">
                <a:solidFill>
                  <a:schemeClr val="accent6">
                    <a:lumMod val="75000"/>
                  </a:schemeClr>
                </a:solidFill>
              </a:rPr>
              <a:t>April		 	Miniturnering på Hallager?</a:t>
            </a:r>
          </a:p>
          <a:p>
            <a:pPr>
              <a:defRPr/>
            </a:pPr>
            <a:r>
              <a:rPr lang="nb-NO" sz="1800" dirty="0" smtClean="0">
                <a:solidFill>
                  <a:schemeClr val="accent6">
                    <a:lumMod val="75000"/>
                  </a:schemeClr>
                </a:solidFill>
              </a:rPr>
              <a:t>Mai			</a:t>
            </a:r>
            <a:r>
              <a:rPr lang="nb-NO" sz="1800" dirty="0" smtClean="0">
                <a:solidFill>
                  <a:schemeClr val="accent6">
                    <a:lumMod val="75000"/>
                  </a:schemeClr>
                </a:solidFill>
              </a:rPr>
              <a:t>Seriestart</a:t>
            </a:r>
          </a:p>
          <a:p>
            <a:pPr>
              <a:defRPr/>
            </a:pPr>
            <a:r>
              <a:rPr lang="nn-NO" sz="1800" dirty="0">
                <a:solidFill>
                  <a:schemeClr val="accent6">
                    <a:lumMod val="75000"/>
                  </a:schemeClr>
                </a:solidFill>
              </a:rPr>
              <a:t>13. – 15. Juni </a:t>
            </a:r>
            <a:r>
              <a:rPr lang="nn-NO" sz="1800" dirty="0" smtClean="0">
                <a:solidFill>
                  <a:schemeClr val="accent6">
                    <a:lumMod val="75000"/>
                  </a:schemeClr>
                </a:solidFill>
              </a:rPr>
              <a:t>		Arvikacup </a:t>
            </a:r>
            <a:r>
              <a:rPr lang="nn-NO" sz="1800" dirty="0">
                <a:solidFill>
                  <a:schemeClr val="accent6">
                    <a:lumMod val="75000"/>
                  </a:schemeClr>
                </a:solidFill>
              </a:rPr>
              <a:t>(7'er)</a:t>
            </a:r>
            <a:endParaRPr lang="nb-NO" sz="18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>
              <a:defRPr/>
            </a:pPr>
            <a:r>
              <a:rPr lang="nb-NO" sz="1800" dirty="0" smtClean="0">
                <a:solidFill>
                  <a:schemeClr val="accent6">
                    <a:lumMod val="75000"/>
                  </a:schemeClr>
                </a:solidFill>
              </a:rPr>
              <a:t>Uke 31		Norway cup</a:t>
            </a:r>
          </a:p>
          <a:p>
            <a:pPr>
              <a:defRPr/>
            </a:pPr>
            <a:r>
              <a:rPr lang="nb-NO" sz="1800" dirty="0" smtClean="0">
                <a:solidFill>
                  <a:schemeClr val="accent6">
                    <a:lumMod val="75000"/>
                  </a:schemeClr>
                </a:solidFill>
              </a:rPr>
              <a:t>September 		BMIL </a:t>
            </a:r>
            <a:r>
              <a:rPr lang="nb-NO" sz="1800" dirty="0">
                <a:solidFill>
                  <a:schemeClr val="accent6">
                    <a:lumMod val="75000"/>
                  </a:schemeClr>
                </a:solidFill>
              </a:rPr>
              <a:t>(Bygdøy) Cup </a:t>
            </a:r>
          </a:p>
          <a:p>
            <a:pPr>
              <a:defRPr/>
            </a:pPr>
            <a:r>
              <a:rPr lang="nb-NO" sz="1800" dirty="0" smtClean="0">
                <a:solidFill>
                  <a:schemeClr val="accent6">
                    <a:lumMod val="75000"/>
                  </a:schemeClr>
                </a:solidFill>
              </a:rPr>
              <a:t>Medio oktober		NIF Cup</a:t>
            </a:r>
          </a:p>
          <a:p>
            <a:pPr marL="0" indent="0" eaLnBrk="1" hangingPunct="1">
              <a:buFontTx/>
              <a:buNone/>
              <a:defRPr/>
            </a:pPr>
            <a:endParaRPr lang="nb-NO" sz="18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457200" lvl="1" indent="0" eaLnBrk="1" hangingPunct="1">
              <a:lnSpc>
                <a:spcPct val="90000"/>
              </a:lnSpc>
              <a:buFontTx/>
              <a:buNone/>
              <a:defRPr/>
            </a:pPr>
            <a:endParaRPr lang="nb-NO" sz="2200" dirty="0" smtClean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6147" name="Picture 3"/>
          <p:cNvPicPr>
            <a:picLocks noGrp="1" noChangeAspect="1" noChangeArrowheads="1"/>
          </p:cNvPicPr>
          <p:nvPr>
            <p:ph type="title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4925" y="228600"/>
            <a:ext cx="1416050" cy="1143000"/>
          </a:xfrm>
          <a:noFill/>
        </p:spPr>
      </p:pic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1403350" y="152400"/>
            <a:ext cx="7848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nb-NO" sz="4200" dirty="0">
                <a:solidFill>
                  <a:schemeClr val="accent2"/>
                </a:solidFill>
              </a:rPr>
              <a:t>Nordstrand </a:t>
            </a:r>
            <a:r>
              <a:rPr lang="nb-NO" sz="4200" dirty="0" err="1" smtClean="0">
                <a:solidFill>
                  <a:schemeClr val="accent2"/>
                </a:solidFill>
              </a:rPr>
              <a:t>G2004</a:t>
            </a:r>
            <a:endParaRPr lang="nb-NO" sz="4200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4800" y="1371600"/>
            <a:ext cx="8686800" cy="5181600"/>
          </a:xfrm>
        </p:spPr>
        <p:txBody>
          <a:bodyPr/>
          <a:lstStyle/>
          <a:p>
            <a:pPr>
              <a:buFontTx/>
              <a:buNone/>
              <a:defRPr/>
            </a:pPr>
            <a:r>
              <a:rPr lang="nb-NO" sz="2400" b="1" dirty="0" smtClean="0">
                <a:solidFill>
                  <a:schemeClr val="accent6">
                    <a:lumMod val="75000"/>
                  </a:schemeClr>
                </a:solidFill>
              </a:rPr>
              <a:t>Økonomi</a:t>
            </a:r>
          </a:p>
          <a:p>
            <a:pPr>
              <a:defRPr/>
            </a:pPr>
            <a:endParaRPr lang="nb-NO" sz="18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>
              <a:defRPr/>
            </a:pPr>
            <a:r>
              <a:rPr lang="nb-NO" sz="1800" dirty="0" smtClean="0">
                <a:solidFill>
                  <a:schemeClr val="accent6">
                    <a:lumMod val="75000"/>
                  </a:schemeClr>
                </a:solidFill>
              </a:rPr>
              <a:t>Inntektsbringende aktiviteter:</a:t>
            </a:r>
          </a:p>
          <a:p>
            <a:pPr lvl="1">
              <a:defRPr/>
            </a:pPr>
            <a:r>
              <a:rPr lang="nb-NO" sz="1800" dirty="0" smtClean="0">
                <a:solidFill>
                  <a:schemeClr val="accent6">
                    <a:lumMod val="75000"/>
                  </a:schemeClr>
                </a:solidFill>
              </a:rPr>
              <a:t>Miniturnering på Hallager?</a:t>
            </a:r>
          </a:p>
          <a:p>
            <a:pPr lvl="1">
              <a:defRPr/>
            </a:pPr>
            <a:r>
              <a:rPr lang="nb-NO" sz="1800" dirty="0">
                <a:solidFill>
                  <a:schemeClr val="accent6">
                    <a:lumMod val="75000"/>
                  </a:schemeClr>
                </a:solidFill>
              </a:rPr>
              <a:t>Innbetaling til lagkasse</a:t>
            </a:r>
            <a:endParaRPr lang="nb-NO" sz="18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lvl="2" algn="just">
              <a:defRPr/>
            </a:pPr>
            <a:r>
              <a:rPr lang="nb-NO" sz="1800" dirty="0" smtClean="0">
                <a:solidFill>
                  <a:schemeClr val="accent6">
                    <a:lumMod val="75000"/>
                  </a:schemeClr>
                </a:solidFill>
              </a:rPr>
              <a:t>Kr 300,- per barn</a:t>
            </a:r>
          </a:p>
          <a:p>
            <a:pPr marL="0" indent="0" eaLnBrk="1" hangingPunct="1">
              <a:buFontTx/>
              <a:buNone/>
              <a:defRPr/>
            </a:pPr>
            <a:endParaRPr lang="nb-NO" sz="1800" dirty="0" smtClean="0">
              <a:solidFill>
                <a:schemeClr val="accent2"/>
              </a:solidFill>
            </a:endParaRPr>
          </a:p>
          <a:p>
            <a:pPr marL="457200" lvl="1" indent="0" eaLnBrk="1" hangingPunct="1">
              <a:lnSpc>
                <a:spcPct val="90000"/>
              </a:lnSpc>
              <a:buFontTx/>
              <a:buNone/>
              <a:defRPr/>
            </a:pPr>
            <a:endParaRPr lang="nb-NO" sz="2200" dirty="0" smtClean="0"/>
          </a:p>
        </p:txBody>
      </p:sp>
      <p:pic>
        <p:nvPicPr>
          <p:cNvPr id="7171" name="Picture 3"/>
          <p:cNvPicPr>
            <a:picLocks noGrp="1" noChangeAspect="1" noChangeArrowheads="1"/>
          </p:cNvPicPr>
          <p:nvPr>
            <p:ph type="title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4925" y="228600"/>
            <a:ext cx="1416050" cy="1143000"/>
          </a:xfrm>
          <a:noFill/>
        </p:spPr>
      </p:pic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1403350" y="152400"/>
            <a:ext cx="7848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nb-NO" sz="4200" dirty="0">
                <a:solidFill>
                  <a:schemeClr val="accent2"/>
                </a:solidFill>
              </a:rPr>
              <a:t>Nordstrand </a:t>
            </a:r>
            <a:r>
              <a:rPr lang="nb-NO" sz="4200" dirty="0" err="1" smtClean="0">
                <a:solidFill>
                  <a:schemeClr val="accent2"/>
                </a:solidFill>
              </a:rPr>
              <a:t>G2004</a:t>
            </a:r>
            <a:endParaRPr lang="nb-NO" sz="4200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4800" y="1371600"/>
            <a:ext cx="8686800" cy="51816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nb-NO" sz="2400" b="1" dirty="0" smtClean="0">
                <a:solidFill>
                  <a:schemeClr val="accent2"/>
                </a:solidFill>
              </a:rPr>
              <a:t>Foreldrevettreglene:</a:t>
            </a:r>
          </a:p>
          <a:p>
            <a:pPr marL="0" indent="0" eaLnBrk="1" hangingPunct="1"/>
            <a:r>
              <a:rPr lang="nb-NO" sz="1800" dirty="0" smtClean="0">
                <a:solidFill>
                  <a:schemeClr val="accent2"/>
                </a:solidFill>
              </a:rPr>
              <a:t>1</a:t>
            </a:r>
            <a:r>
              <a:rPr lang="nb-NO" sz="1800" dirty="0">
                <a:solidFill>
                  <a:schemeClr val="accent2"/>
                </a:solidFill>
              </a:rPr>
              <a:t>. Møt opp til kamp og trening- barna ønsker det</a:t>
            </a:r>
          </a:p>
          <a:p>
            <a:pPr marL="0" indent="0" eaLnBrk="1" hangingPunct="1"/>
            <a:r>
              <a:rPr lang="nb-NO" sz="1800" dirty="0">
                <a:solidFill>
                  <a:schemeClr val="accent2"/>
                </a:solidFill>
              </a:rPr>
              <a:t>2. Gi oppmuntring til alle spillerne under kampen - ikke bare dine kjente</a:t>
            </a:r>
          </a:p>
          <a:p>
            <a:pPr marL="0" indent="0" eaLnBrk="1" hangingPunct="1"/>
            <a:r>
              <a:rPr lang="nb-NO" sz="1800" dirty="0">
                <a:solidFill>
                  <a:schemeClr val="accent2"/>
                </a:solidFill>
              </a:rPr>
              <a:t>3. Oppmuntre i medgang og motgang - ikke gi kritikk!</a:t>
            </a:r>
          </a:p>
          <a:p>
            <a:pPr marL="0" indent="0" eaLnBrk="1" hangingPunct="1"/>
            <a:r>
              <a:rPr lang="nb-NO" sz="1800" dirty="0">
                <a:solidFill>
                  <a:schemeClr val="accent2"/>
                </a:solidFill>
              </a:rPr>
              <a:t>4. Respekter lagleders bruk av spillere - ikke forsøk å påvirke han/henne under kampen</a:t>
            </a:r>
          </a:p>
          <a:p>
            <a:pPr marL="0" indent="0" eaLnBrk="1" hangingPunct="1"/>
            <a:r>
              <a:rPr lang="nb-NO" sz="1800" dirty="0">
                <a:solidFill>
                  <a:schemeClr val="accent2"/>
                </a:solidFill>
              </a:rPr>
              <a:t>5. Se på dommeren som en veileder - respekter avgjørelsene!</a:t>
            </a:r>
          </a:p>
          <a:p>
            <a:pPr marL="0" indent="0" eaLnBrk="1" hangingPunct="1"/>
            <a:r>
              <a:rPr lang="nb-NO" sz="1800" dirty="0">
                <a:solidFill>
                  <a:schemeClr val="accent2"/>
                </a:solidFill>
              </a:rPr>
              <a:t>6. Stimuler og oppmuntre ditt barn til å delta - ikke press det</a:t>
            </a:r>
          </a:p>
          <a:p>
            <a:pPr marL="0" indent="0" eaLnBrk="1" hangingPunct="1"/>
            <a:r>
              <a:rPr lang="nb-NO" sz="1800" dirty="0">
                <a:solidFill>
                  <a:schemeClr val="accent2"/>
                </a:solidFill>
              </a:rPr>
              <a:t>7. Spør om kampen var morsom og spennende - ikke bare om resultatet</a:t>
            </a:r>
          </a:p>
          <a:p>
            <a:pPr marL="0" indent="0" eaLnBrk="1" hangingPunct="1"/>
            <a:r>
              <a:rPr lang="nb-NO" sz="1800" dirty="0">
                <a:solidFill>
                  <a:schemeClr val="accent2"/>
                </a:solidFill>
              </a:rPr>
              <a:t>8. Sørg for riktig og fornuftig utstyr - ikke overdriv</a:t>
            </a:r>
          </a:p>
          <a:p>
            <a:pPr marL="0" indent="0" eaLnBrk="1" hangingPunct="1"/>
            <a:r>
              <a:rPr lang="nb-NO" sz="1800" dirty="0">
                <a:solidFill>
                  <a:schemeClr val="accent2"/>
                </a:solidFill>
              </a:rPr>
              <a:t>9. Vis respekt for arbeidet klubben gjør - delta på foreldremøter for å avklare holdninger og  </a:t>
            </a:r>
            <a:r>
              <a:rPr lang="nb-NO" sz="1800" dirty="0" smtClean="0">
                <a:solidFill>
                  <a:schemeClr val="accent2"/>
                </a:solidFill>
              </a:rPr>
              <a:t>         ambisjoner</a:t>
            </a:r>
            <a:endParaRPr lang="nb-NO" sz="1800" dirty="0">
              <a:solidFill>
                <a:schemeClr val="accent2"/>
              </a:solidFill>
            </a:endParaRPr>
          </a:p>
          <a:p>
            <a:pPr marL="0" indent="0" eaLnBrk="1" hangingPunct="1"/>
            <a:r>
              <a:rPr lang="nb-NO" sz="1800" dirty="0">
                <a:solidFill>
                  <a:schemeClr val="accent2"/>
                </a:solidFill>
              </a:rPr>
              <a:t>10. Tenk på at det er ditt barn som spiller fotball - ikke du</a:t>
            </a:r>
          </a:p>
          <a:p>
            <a:pPr marL="0" indent="0" eaLnBrk="1" hangingPunct="1"/>
            <a:r>
              <a:rPr lang="nb-NO" sz="1800" dirty="0">
                <a:solidFill>
                  <a:schemeClr val="accent2"/>
                </a:solidFill>
              </a:rPr>
              <a:t>11. Vis respekt for andre - ikke røyk på sidelinja</a:t>
            </a:r>
          </a:p>
          <a:p>
            <a:pPr marL="0" indent="0" eaLnBrk="1" hangingPunct="1"/>
            <a:r>
              <a:rPr lang="nb-NO" sz="1800" dirty="0">
                <a:solidFill>
                  <a:schemeClr val="accent2"/>
                </a:solidFill>
              </a:rPr>
              <a:t>12. Husk at barna gjør som du gjør - ikke som du sier</a:t>
            </a:r>
          </a:p>
          <a:p>
            <a:pPr marL="0" indent="0" eaLnBrk="1" hangingPunct="1"/>
            <a:endParaRPr lang="nb-NO" sz="1600" dirty="0" smtClean="0"/>
          </a:p>
          <a:p>
            <a:pPr lvl="1" eaLnBrk="1" hangingPunct="1">
              <a:lnSpc>
                <a:spcPct val="90000"/>
              </a:lnSpc>
            </a:pPr>
            <a:endParaRPr lang="nb-NO" sz="2200" dirty="0" smtClean="0"/>
          </a:p>
          <a:p>
            <a:pPr lvl="1" eaLnBrk="1" hangingPunct="1">
              <a:lnSpc>
                <a:spcPct val="90000"/>
              </a:lnSpc>
            </a:pPr>
            <a:endParaRPr lang="nb-NO" sz="2200" dirty="0" smtClean="0"/>
          </a:p>
        </p:txBody>
      </p:sp>
      <p:pic>
        <p:nvPicPr>
          <p:cNvPr id="13315" name="Picture 3"/>
          <p:cNvPicPr>
            <a:picLocks noGrp="1" noChangeAspect="1" noChangeArrowheads="1"/>
          </p:cNvPicPr>
          <p:nvPr>
            <p:ph type="title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4925" y="228600"/>
            <a:ext cx="1416050" cy="1143000"/>
          </a:xfrm>
          <a:noFill/>
        </p:spPr>
      </p:pic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1403350" y="152400"/>
            <a:ext cx="7848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nb-NO" sz="4200" dirty="0">
                <a:solidFill>
                  <a:schemeClr val="accent2"/>
                </a:solidFill>
              </a:rPr>
              <a:t>Nordstrand </a:t>
            </a:r>
            <a:r>
              <a:rPr lang="nb-NO" sz="4200" dirty="0" err="1" smtClean="0">
                <a:solidFill>
                  <a:schemeClr val="accent2"/>
                </a:solidFill>
              </a:rPr>
              <a:t>G2004</a:t>
            </a:r>
            <a:r>
              <a:rPr lang="nb-NO" sz="4200" dirty="0" smtClean="0">
                <a:solidFill>
                  <a:schemeClr val="accent2"/>
                </a:solidFill>
              </a:rPr>
              <a:t> </a:t>
            </a:r>
            <a:endParaRPr lang="nb-NO" sz="42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1250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4800" y="1371600"/>
            <a:ext cx="8686800" cy="5181600"/>
          </a:xfrm>
        </p:spPr>
        <p:txBody>
          <a:bodyPr/>
          <a:lstStyle/>
          <a:p>
            <a:pPr marL="0" indent="0">
              <a:buNone/>
            </a:pPr>
            <a:r>
              <a:rPr lang="nb-NO" sz="2400" b="1" dirty="0">
                <a:solidFill>
                  <a:schemeClr val="accent2"/>
                </a:solidFill>
              </a:rPr>
              <a:t>Informasjon fra administrasjonsansvarlig</a:t>
            </a:r>
          </a:p>
          <a:p>
            <a:r>
              <a:rPr lang="nb-NO" sz="2200" dirty="0">
                <a:solidFill>
                  <a:schemeClr val="accent2"/>
                </a:solidFill>
                <a:ea typeface="+mn-ea"/>
                <a:cs typeface="+mn-cs"/>
              </a:rPr>
              <a:t>Kontigenter og lagkasse</a:t>
            </a:r>
          </a:p>
          <a:p>
            <a:r>
              <a:rPr lang="nb-NO" sz="2200" dirty="0">
                <a:solidFill>
                  <a:schemeClr val="accent2"/>
                </a:solidFill>
                <a:ea typeface="+mn-ea"/>
                <a:cs typeface="+mn-cs"/>
              </a:rPr>
              <a:t>Hvordan kommunisere med administrasjon hvis du har spørsmål</a:t>
            </a:r>
          </a:p>
          <a:p>
            <a:r>
              <a:rPr lang="nb-NO" sz="2200" dirty="0">
                <a:solidFill>
                  <a:schemeClr val="accent2"/>
                </a:solidFill>
                <a:ea typeface="+mn-ea"/>
                <a:cs typeface="+mn-cs"/>
              </a:rPr>
              <a:t>Hvordan benytte hjemmesiden vår</a:t>
            </a:r>
          </a:p>
          <a:p>
            <a:pPr marL="0" indent="0" eaLnBrk="1" hangingPunct="1">
              <a:buNone/>
            </a:pPr>
            <a:endParaRPr lang="nb-NO" sz="1600" dirty="0" smtClean="0"/>
          </a:p>
          <a:p>
            <a:pPr lvl="1" eaLnBrk="1" hangingPunct="1">
              <a:lnSpc>
                <a:spcPct val="90000"/>
              </a:lnSpc>
            </a:pPr>
            <a:endParaRPr lang="nb-NO" sz="2200" dirty="0" smtClean="0"/>
          </a:p>
          <a:p>
            <a:pPr lvl="1" eaLnBrk="1" hangingPunct="1">
              <a:lnSpc>
                <a:spcPct val="90000"/>
              </a:lnSpc>
            </a:pPr>
            <a:endParaRPr lang="nb-NO" sz="2200" dirty="0" smtClean="0"/>
          </a:p>
        </p:txBody>
      </p:sp>
      <p:pic>
        <p:nvPicPr>
          <p:cNvPr id="13315" name="Picture 3"/>
          <p:cNvPicPr>
            <a:picLocks noGrp="1" noChangeAspect="1" noChangeArrowheads="1"/>
          </p:cNvPicPr>
          <p:nvPr>
            <p:ph type="title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4925" y="228600"/>
            <a:ext cx="1416050" cy="1143000"/>
          </a:xfrm>
          <a:noFill/>
        </p:spPr>
      </p:pic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1403350" y="152400"/>
            <a:ext cx="7848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nb-NO" sz="4200" dirty="0">
                <a:solidFill>
                  <a:schemeClr val="accent2"/>
                </a:solidFill>
              </a:rPr>
              <a:t>Nordstrand </a:t>
            </a:r>
            <a:r>
              <a:rPr lang="nb-NO" sz="4200" dirty="0" err="1" smtClean="0">
                <a:solidFill>
                  <a:schemeClr val="accent2"/>
                </a:solidFill>
              </a:rPr>
              <a:t>G2004</a:t>
            </a:r>
            <a:r>
              <a:rPr lang="nb-NO" sz="4200" dirty="0" smtClean="0">
                <a:solidFill>
                  <a:schemeClr val="accent2"/>
                </a:solidFill>
              </a:rPr>
              <a:t> </a:t>
            </a:r>
            <a:endParaRPr lang="nb-NO" sz="42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9237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4800" y="1371600"/>
            <a:ext cx="8686800" cy="5181600"/>
          </a:xfrm>
        </p:spPr>
        <p:txBody>
          <a:bodyPr/>
          <a:lstStyle/>
          <a:p>
            <a:pPr marL="0" indent="0">
              <a:buNone/>
            </a:pPr>
            <a:endParaRPr lang="nb-NO" sz="2400" b="1" dirty="0" smtClean="0">
              <a:solidFill>
                <a:schemeClr val="accent2"/>
              </a:solidFill>
            </a:endParaRPr>
          </a:p>
          <a:p>
            <a:pPr marL="0" indent="0">
              <a:buNone/>
            </a:pPr>
            <a:r>
              <a:rPr lang="nb-NO" sz="2400" b="1" dirty="0" smtClean="0">
                <a:solidFill>
                  <a:schemeClr val="accent2"/>
                </a:solidFill>
              </a:rPr>
              <a:t>Eventuelt</a:t>
            </a:r>
            <a:endParaRPr lang="nb-NO" sz="2400" b="1" dirty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nb-NO" sz="2200" dirty="0" smtClean="0">
              <a:solidFill>
                <a:schemeClr val="accent2"/>
              </a:solidFill>
              <a:ea typeface="+mn-ea"/>
              <a:cs typeface="+mn-cs"/>
            </a:endParaRPr>
          </a:p>
          <a:p>
            <a:pPr marL="0" indent="0">
              <a:buNone/>
            </a:pPr>
            <a:endParaRPr lang="nb-NO" sz="2200" dirty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nb-NO" sz="2200" dirty="0" smtClean="0">
              <a:solidFill>
                <a:schemeClr val="accent2"/>
              </a:solidFill>
              <a:ea typeface="+mn-ea"/>
              <a:cs typeface="+mn-cs"/>
            </a:endParaRPr>
          </a:p>
          <a:p>
            <a:pPr marL="0" indent="0">
              <a:buNone/>
            </a:pPr>
            <a:endParaRPr lang="nb-NO" sz="2200" dirty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nb-NO" sz="2200" dirty="0" smtClean="0">
              <a:solidFill>
                <a:schemeClr val="accent2"/>
              </a:solidFill>
              <a:ea typeface="+mn-ea"/>
              <a:cs typeface="+mn-cs"/>
            </a:endParaRPr>
          </a:p>
          <a:p>
            <a:pPr marL="0" indent="0">
              <a:buNone/>
            </a:pPr>
            <a:endParaRPr lang="nb-NO" sz="2200" dirty="0" smtClean="0">
              <a:solidFill>
                <a:schemeClr val="accent2"/>
              </a:solidFill>
              <a:ea typeface="+mn-ea"/>
              <a:cs typeface="+mn-cs"/>
            </a:endParaRPr>
          </a:p>
          <a:p>
            <a:pPr marL="0" indent="0">
              <a:buNone/>
            </a:pPr>
            <a:endParaRPr lang="nb-NO" sz="2200" dirty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nb-NO" sz="2200" dirty="0" smtClean="0">
              <a:solidFill>
                <a:schemeClr val="accent2"/>
              </a:solidFill>
              <a:ea typeface="+mn-ea"/>
              <a:cs typeface="+mn-cs"/>
            </a:endParaRPr>
          </a:p>
          <a:p>
            <a:pPr marL="0" indent="0" algn="ctr">
              <a:buNone/>
            </a:pPr>
            <a:r>
              <a:rPr lang="nb-NO" sz="2400" dirty="0" smtClean="0">
                <a:solidFill>
                  <a:schemeClr val="accent2"/>
                </a:solidFill>
              </a:rPr>
              <a:t>Takk for oppmøtet</a:t>
            </a:r>
          </a:p>
          <a:p>
            <a:pPr marL="0" indent="0" algn="ctr">
              <a:buNone/>
            </a:pPr>
            <a:r>
              <a:rPr lang="nb-NO" sz="2400" dirty="0" smtClean="0">
                <a:solidFill>
                  <a:schemeClr val="accent2"/>
                </a:solidFill>
                <a:ea typeface="+mn-ea"/>
                <a:cs typeface="+mn-cs"/>
              </a:rPr>
              <a:t>Ha en fin kveld</a:t>
            </a:r>
            <a:endParaRPr lang="nb-NO" sz="2400" dirty="0">
              <a:solidFill>
                <a:schemeClr val="accent2"/>
              </a:solidFill>
              <a:ea typeface="+mn-ea"/>
              <a:cs typeface="+mn-cs"/>
            </a:endParaRPr>
          </a:p>
          <a:p>
            <a:pPr marL="0" indent="0" eaLnBrk="1" hangingPunct="1">
              <a:buNone/>
            </a:pPr>
            <a:endParaRPr lang="nb-NO" sz="1600" dirty="0" smtClean="0"/>
          </a:p>
          <a:p>
            <a:pPr lvl="1" eaLnBrk="1" hangingPunct="1">
              <a:lnSpc>
                <a:spcPct val="90000"/>
              </a:lnSpc>
            </a:pPr>
            <a:endParaRPr lang="nb-NO" sz="2200" dirty="0" smtClean="0"/>
          </a:p>
          <a:p>
            <a:pPr lvl="1" eaLnBrk="1" hangingPunct="1">
              <a:lnSpc>
                <a:spcPct val="90000"/>
              </a:lnSpc>
            </a:pPr>
            <a:endParaRPr lang="nb-NO" sz="2200" dirty="0" smtClean="0"/>
          </a:p>
        </p:txBody>
      </p:sp>
      <p:pic>
        <p:nvPicPr>
          <p:cNvPr id="13315" name="Picture 3"/>
          <p:cNvPicPr>
            <a:picLocks noGrp="1" noChangeAspect="1" noChangeArrowheads="1"/>
          </p:cNvPicPr>
          <p:nvPr>
            <p:ph type="title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4925" y="228600"/>
            <a:ext cx="1416050" cy="1143000"/>
          </a:xfrm>
          <a:noFill/>
        </p:spPr>
      </p:pic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1403350" y="152400"/>
            <a:ext cx="7848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nb-NO" sz="4200" dirty="0">
                <a:solidFill>
                  <a:schemeClr val="accent2"/>
                </a:solidFill>
              </a:rPr>
              <a:t>Nordstrand </a:t>
            </a:r>
            <a:r>
              <a:rPr lang="nb-NO" sz="4200" dirty="0" err="1" smtClean="0">
                <a:solidFill>
                  <a:schemeClr val="accent2"/>
                </a:solidFill>
              </a:rPr>
              <a:t>G2004</a:t>
            </a:r>
            <a:r>
              <a:rPr lang="nb-NO" sz="4200" dirty="0" smtClean="0">
                <a:solidFill>
                  <a:schemeClr val="accent2"/>
                </a:solidFill>
              </a:rPr>
              <a:t> </a:t>
            </a:r>
            <a:endParaRPr lang="nb-NO" sz="42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6259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4800" y="1371600"/>
            <a:ext cx="8686800" cy="5181600"/>
          </a:xfrm>
        </p:spPr>
        <p:txBody>
          <a:bodyPr/>
          <a:lstStyle/>
          <a:p>
            <a:pPr>
              <a:buFontTx/>
              <a:buNone/>
              <a:defRPr/>
            </a:pPr>
            <a:r>
              <a:rPr lang="nb-NO" sz="1800" b="1" dirty="0" smtClean="0">
                <a:solidFill>
                  <a:schemeClr val="accent2"/>
                </a:solidFill>
              </a:rPr>
              <a:t>Oversikt over G2004 team</a:t>
            </a:r>
          </a:p>
          <a:p>
            <a:pPr marL="0" indent="0">
              <a:buNone/>
              <a:defRPr/>
            </a:pPr>
            <a:r>
              <a:rPr lang="nb-NO" sz="1800" b="1" dirty="0" smtClean="0">
                <a:solidFill>
                  <a:schemeClr val="accent6">
                    <a:lumMod val="75000"/>
                  </a:schemeClr>
                </a:solidFill>
              </a:rPr>
              <a:t>Trenere:					Sosialkomiteen:</a:t>
            </a:r>
            <a:r>
              <a:rPr lang="nb-NO" sz="1800" dirty="0">
                <a:solidFill>
                  <a:schemeClr val="accent6">
                    <a:lumMod val="75000"/>
                  </a:schemeClr>
                </a:solidFill>
              </a:rPr>
              <a:t>	</a:t>
            </a:r>
            <a:r>
              <a:rPr lang="nb-NO" sz="1800" dirty="0" smtClean="0">
                <a:solidFill>
                  <a:schemeClr val="accent6">
                    <a:lumMod val="75000"/>
                  </a:schemeClr>
                </a:solidFill>
              </a:rPr>
              <a:t>		</a:t>
            </a:r>
            <a:endParaRPr lang="nb-NO" sz="1800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nb-NO" sz="1800" dirty="0" smtClean="0">
                <a:solidFill>
                  <a:schemeClr val="accent6">
                    <a:lumMod val="75000"/>
                  </a:schemeClr>
                </a:solidFill>
              </a:rPr>
              <a:t>Kristian</a:t>
            </a:r>
            <a:r>
              <a:rPr lang="nb-NO" sz="1800" dirty="0">
                <a:solidFill>
                  <a:schemeClr val="accent6">
                    <a:lumMod val="75000"/>
                  </a:schemeClr>
                </a:solidFill>
              </a:rPr>
              <a:t>*	</a:t>
            </a:r>
            <a:r>
              <a:rPr lang="nb-NO" sz="1800" dirty="0" smtClean="0">
                <a:solidFill>
                  <a:schemeClr val="accent6">
                    <a:lumMod val="75000"/>
                  </a:schemeClr>
                </a:solidFill>
              </a:rPr>
              <a:t>Berg 			?</a:t>
            </a:r>
          </a:p>
          <a:p>
            <a:r>
              <a:rPr lang="nb-NO" sz="1800" dirty="0" smtClean="0">
                <a:solidFill>
                  <a:schemeClr val="accent6">
                    <a:lumMod val="75000"/>
                  </a:schemeClr>
                </a:solidFill>
              </a:rPr>
              <a:t>Klemet</a:t>
            </a:r>
            <a:r>
              <a:rPr lang="nb-NO" sz="1800" dirty="0">
                <a:solidFill>
                  <a:schemeClr val="accent6">
                    <a:lumMod val="75000"/>
                  </a:schemeClr>
                </a:solidFill>
              </a:rPr>
              <a:t>*	Gaski </a:t>
            </a:r>
            <a:endParaRPr lang="nb-NO" sz="1800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nb-NO" sz="1800" dirty="0">
                <a:solidFill>
                  <a:schemeClr val="accent6">
                    <a:lumMod val="75000"/>
                  </a:schemeClr>
                </a:solidFill>
              </a:rPr>
              <a:t>Espen		Aas </a:t>
            </a:r>
            <a:endParaRPr lang="nb-NO" sz="1800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nb-NO" sz="1800" dirty="0" smtClean="0">
                <a:solidFill>
                  <a:schemeClr val="accent6">
                    <a:lumMod val="75000"/>
                  </a:schemeClr>
                </a:solidFill>
              </a:rPr>
              <a:t>Torkel </a:t>
            </a:r>
            <a:r>
              <a:rPr lang="nb-NO" sz="1800" dirty="0">
                <a:solidFill>
                  <a:schemeClr val="accent6">
                    <a:lumMod val="75000"/>
                  </a:schemeClr>
                </a:solidFill>
              </a:rPr>
              <a:t>	Andersen</a:t>
            </a:r>
            <a:r>
              <a:rPr lang="nb-NO" sz="1800" dirty="0" smtClean="0">
                <a:solidFill>
                  <a:schemeClr val="accent6">
                    <a:lumMod val="75000"/>
                  </a:schemeClr>
                </a:solidFill>
              </a:rPr>
              <a:t>	</a:t>
            </a:r>
          </a:p>
          <a:p>
            <a:r>
              <a:rPr lang="nb-NO" sz="1800" dirty="0" smtClean="0">
                <a:solidFill>
                  <a:schemeClr val="accent6">
                    <a:lumMod val="75000"/>
                  </a:schemeClr>
                </a:solidFill>
              </a:rPr>
              <a:t>Morten 	</a:t>
            </a:r>
            <a:r>
              <a:rPr lang="nb-NO" sz="1800" dirty="0" err="1" smtClean="0">
                <a:solidFill>
                  <a:schemeClr val="accent6">
                    <a:lumMod val="75000"/>
                  </a:schemeClr>
                </a:solidFill>
              </a:rPr>
              <a:t>Myrmel</a:t>
            </a:r>
            <a:r>
              <a:rPr lang="nb-NO" sz="1800" dirty="0" smtClean="0">
                <a:solidFill>
                  <a:schemeClr val="accent6">
                    <a:lumMod val="75000"/>
                  </a:schemeClr>
                </a:solidFill>
              </a:rPr>
              <a:t>	</a:t>
            </a:r>
          </a:p>
          <a:p>
            <a:r>
              <a:rPr lang="nb-NO" sz="1800" dirty="0" smtClean="0">
                <a:solidFill>
                  <a:schemeClr val="accent6">
                    <a:lumMod val="75000"/>
                  </a:schemeClr>
                </a:solidFill>
              </a:rPr>
              <a:t>Sven Ove 	</a:t>
            </a:r>
            <a:r>
              <a:rPr lang="nb-NO" sz="1800" dirty="0" err="1" smtClean="0">
                <a:solidFill>
                  <a:schemeClr val="accent6">
                    <a:lumMod val="75000"/>
                  </a:schemeClr>
                </a:solidFill>
              </a:rPr>
              <a:t>Oksvik</a:t>
            </a:r>
            <a:r>
              <a:rPr lang="nb-NO" sz="1800" dirty="0" smtClean="0">
                <a:solidFill>
                  <a:schemeClr val="accent6">
                    <a:lumMod val="75000"/>
                  </a:schemeClr>
                </a:solidFill>
              </a:rPr>
              <a:t>	</a:t>
            </a:r>
          </a:p>
          <a:p>
            <a:r>
              <a:rPr lang="nb-NO" sz="1800" dirty="0" smtClean="0">
                <a:solidFill>
                  <a:schemeClr val="accent6">
                    <a:lumMod val="75000"/>
                  </a:schemeClr>
                </a:solidFill>
              </a:rPr>
              <a:t>Kjell Arne	</a:t>
            </a:r>
            <a:r>
              <a:rPr lang="nb-NO" sz="1800" dirty="0" err="1" smtClean="0">
                <a:solidFill>
                  <a:schemeClr val="accent6">
                    <a:lumMod val="75000"/>
                  </a:schemeClr>
                </a:solidFill>
              </a:rPr>
              <a:t>Orseth</a:t>
            </a:r>
            <a:r>
              <a:rPr lang="nb-NO" sz="1800" dirty="0" smtClean="0">
                <a:solidFill>
                  <a:schemeClr val="accent6">
                    <a:lumMod val="75000"/>
                  </a:schemeClr>
                </a:solidFill>
              </a:rPr>
              <a:t>	</a:t>
            </a:r>
          </a:p>
          <a:p>
            <a:r>
              <a:rPr lang="nb-NO" sz="1800" dirty="0" smtClean="0">
                <a:solidFill>
                  <a:schemeClr val="accent6">
                    <a:lumMod val="75000"/>
                  </a:schemeClr>
                </a:solidFill>
              </a:rPr>
              <a:t>Arne		Rød	</a:t>
            </a:r>
          </a:p>
          <a:p>
            <a:r>
              <a:rPr lang="nb-NO" sz="1800" dirty="0" err="1" smtClean="0">
                <a:solidFill>
                  <a:schemeClr val="accent6">
                    <a:lumMod val="75000"/>
                  </a:schemeClr>
                </a:solidFill>
              </a:rPr>
              <a:t>Åstein</a:t>
            </a:r>
            <a:r>
              <a:rPr lang="nb-NO" sz="1800" dirty="0" smtClean="0">
                <a:solidFill>
                  <a:schemeClr val="accent6">
                    <a:lumMod val="75000"/>
                  </a:schemeClr>
                </a:solidFill>
              </a:rPr>
              <a:t> 	Sønsteby	</a:t>
            </a:r>
          </a:p>
          <a:p>
            <a:r>
              <a:rPr lang="nb-NO" sz="1800" dirty="0" smtClean="0">
                <a:solidFill>
                  <a:schemeClr val="accent6">
                    <a:lumMod val="75000"/>
                  </a:schemeClr>
                </a:solidFill>
              </a:rPr>
              <a:t>Carl Fredrik 	Sønsteby	</a:t>
            </a:r>
          </a:p>
          <a:p>
            <a:r>
              <a:rPr lang="nb-NO" sz="1800" dirty="0" smtClean="0">
                <a:solidFill>
                  <a:schemeClr val="accent6">
                    <a:lumMod val="75000"/>
                  </a:schemeClr>
                </a:solidFill>
              </a:rPr>
              <a:t>Aslak		Steinsvik	(administrativt ansvarlig)</a:t>
            </a:r>
          </a:p>
          <a:p>
            <a:r>
              <a:rPr lang="nb-NO" sz="1800" dirty="0" smtClean="0">
                <a:solidFill>
                  <a:schemeClr val="accent6">
                    <a:lumMod val="75000"/>
                  </a:schemeClr>
                </a:solidFill>
              </a:rPr>
              <a:t>Vidar		Strømdahl</a:t>
            </a:r>
          </a:p>
          <a:p>
            <a:r>
              <a:rPr lang="nb-NO" sz="1800" dirty="0" smtClean="0">
                <a:solidFill>
                  <a:schemeClr val="accent6">
                    <a:lumMod val="75000"/>
                  </a:schemeClr>
                </a:solidFill>
              </a:rPr>
              <a:t>Rogerio	Barbosa (Ny fra i fjor)</a:t>
            </a:r>
          </a:p>
          <a:p>
            <a:r>
              <a:rPr lang="nb-NO" sz="1800" dirty="0" smtClean="0">
                <a:solidFill>
                  <a:schemeClr val="accent6">
                    <a:lumMod val="75000"/>
                  </a:schemeClr>
                </a:solidFill>
              </a:rPr>
              <a:t>Magne	Løvø</a:t>
            </a:r>
            <a:r>
              <a:rPr lang="nb-NO" sz="18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nb-NO" sz="1800" dirty="0" smtClean="0">
                <a:solidFill>
                  <a:schemeClr val="accent6">
                    <a:lumMod val="75000"/>
                  </a:schemeClr>
                </a:solidFill>
              </a:rPr>
              <a:t>(Ny fra i fjor</a:t>
            </a:r>
            <a:endParaRPr lang="nb-NO" sz="1800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4099" name="Picture 3"/>
          <p:cNvPicPr>
            <a:picLocks noGrp="1" noChangeAspect="1" noChangeArrowheads="1"/>
          </p:cNvPicPr>
          <p:nvPr>
            <p:ph type="title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4925" y="228600"/>
            <a:ext cx="1416050" cy="1143000"/>
          </a:xfrm>
          <a:noFill/>
        </p:spPr>
      </p:pic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1403350" y="152400"/>
            <a:ext cx="7848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nb-NO" sz="4400" dirty="0">
                <a:solidFill>
                  <a:schemeClr val="accent2"/>
                </a:solidFill>
              </a:rPr>
              <a:t>Nordstrand </a:t>
            </a:r>
            <a:r>
              <a:rPr lang="nb-NO" sz="4400" dirty="0" err="1" smtClean="0">
                <a:solidFill>
                  <a:schemeClr val="accent2"/>
                </a:solidFill>
              </a:rPr>
              <a:t>G2004</a:t>
            </a:r>
            <a:endParaRPr lang="nb-NO" sz="4400" dirty="0">
              <a:solidFill>
                <a:schemeClr val="accent2"/>
              </a:solidFill>
            </a:endParaRPr>
          </a:p>
          <a:p>
            <a:pPr algn="ctr"/>
            <a:endParaRPr lang="nb-NO" sz="4200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4800" y="1371600"/>
            <a:ext cx="8686800" cy="5181600"/>
          </a:xfrm>
        </p:spPr>
        <p:txBody>
          <a:bodyPr/>
          <a:lstStyle/>
          <a:p>
            <a:pPr>
              <a:defRPr/>
            </a:pPr>
            <a:endParaRPr lang="nb-NO" sz="1800" dirty="0" smtClean="0"/>
          </a:p>
          <a:p>
            <a:pPr marL="0" indent="0" eaLnBrk="1" hangingPunct="1">
              <a:buFontTx/>
              <a:buNone/>
            </a:pPr>
            <a:r>
              <a:rPr lang="nb-NO" sz="2400" b="1" dirty="0" smtClean="0">
                <a:solidFill>
                  <a:schemeClr val="accent2"/>
                </a:solidFill>
              </a:rPr>
              <a:t>Vi trenger bistand...</a:t>
            </a:r>
          </a:p>
          <a:p>
            <a:pPr marL="0" indent="0" eaLnBrk="1" hangingPunct="1">
              <a:buFontTx/>
              <a:buNone/>
            </a:pPr>
            <a:endParaRPr lang="nb-NO" sz="2400" b="1" dirty="0">
              <a:solidFill>
                <a:schemeClr val="accent2"/>
              </a:solidFill>
            </a:endParaRPr>
          </a:p>
          <a:p>
            <a:pPr marL="0" indent="0" eaLnBrk="1" hangingPunct="1">
              <a:buFontTx/>
              <a:buNone/>
            </a:pPr>
            <a:r>
              <a:rPr lang="nb-NO" sz="1600" b="1" dirty="0" smtClean="0">
                <a:solidFill>
                  <a:schemeClr val="accent2"/>
                </a:solidFill>
              </a:rPr>
              <a:t>Sosialkomite:</a:t>
            </a:r>
            <a:endParaRPr lang="nb-NO" sz="1400" dirty="0">
              <a:solidFill>
                <a:schemeClr val="accent2"/>
              </a:solidFill>
            </a:endParaRPr>
          </a:p>
          <a:p>
            <a:pPr marL="0" indent="0" eaLnBrk="1" hangingPunct="1"/>
            <a:r>
              <a:rPr lang="nb-NO" sz="1800" dirty="0">
                <a:solidFill>
                  <a:schemeClr val="accent2"/>
                </a:solidFill>
              </a:rPr>
              <a:t> </a:t>
            </a:r>
            <a:r>
              <a:rPr lang="nb-NO" sz="1400" dirty="0" smtClean="0">
                <a:solidFill>
                  <a:schemeClr val="accent2"/>
                </a:solidFill>
              </a:rPr>
              <a:t>Fjorårets sosialkomite tar ikke gjennvalg, så her trenger vi nye friske krefter</a:t>
            </a:r>
          </a:p>
          <a:p>
            <a:pPr marL="400050" lvl="1" indent="0" eaLnBrk="1" hangingPunct="1"/>
            <a:r>
              <a:rPr lang="nb-NO" sz="1000" dirty="0">
                <a:solidFill>
                  <a:schemeClr val="accent2"/>
                </a:solidFill>
              </a:rPr>
              <a:t> </a:t>
            </a:r>
            <a:r>
              <a:rPr lang="nb-NO" sz="1000" dirty="0" smtClean="0">
                <a:solidFill>
                  <a:schemeClr val="accent2"/>
                </a:solidFill>
              </a:rPr>
              <a:t>Kathrine </a:t>
            </a:r>
            <a:r>
              <a:rPr lang="nb-NO" sz="1000" dirty="0" smtClean="0">
                <a:solidFill>
                  <a:schemeClr val="accent2"/>
                </a:solidFill>
              </a:rPr>
              <a:t>Finsrud er valgt inn i sosialkomiteen</a:t>
            </a:r>
            <a:endParaRPr lang="nb-NO" sz="1000" dirty="0" smtClean="0">
              <a:solidFill>
                <a:schemeClr val="accent2"/>
              </a:solidFill>
            </a:endParaRPr>
          </a:p>
          <a:p>
            <a:pPr marL="400050" lvl="1" indent="0" eaLnBrk="1" hangingPunct="1"/>
            <a:r>
              <a:rPr lang="nb-NO" sz="1000" smtClean="0">
                <a:solidFill>
                  <a:schemeClr val="accent2"/>
                </a:solidFill>
              </a:rPr>
              <a:t> </a:t>
            </a:r>
            <a:r>
              <a:rPr lang="nb-NO" sz="1000" smtClean="0">
                <a:solidFill>
                  <a:schemeClr val="accent2"/>
                </a:solidFill>
              </a:rPr>
              <a:t>En person til kan melde seg/bli utnevnt</a:t>
            </a:r>
            <a:endParaRPr lang="nb-NO" sz="1000" dirty="0" smtClean="0">
              <a:solidFill>
                <a:schemeClr val="accent2"/>
              </a:solidFill>
            </a:endParaRPr>
          </a:p>
          <a:p>
            <a:pPr marL="0" indent="0" eaLnBrk="1" hangingPunct="1"/>
            <a:endParaRPr lang="nb-NO" sz="1400" dirty="0">
              <a:solidFill>
                <a:schemeClr val="accent2"/>
              </a:solidFill>
            </a:endParaRPr>
          </a:p>
          <a:p>
            <a:pPr marL="0" indent="0" eaLnBrk="1" hangingPunct="1">
              <a:buNone/>
            </a:pPr>
            <a:r>
              <a:rPr lang="nb-NO" sz="1600" b="1" dirty="0">
                <a:solidFill>
                  <a:schemeClr val="accent2"/>
                </a:solidFill>
              </a:rPr>
              <a:t>Cup </a:t>
            </a:r>
            <a:r>
              <a:rPr lang="nb-NO" sz="1600" b="1" dirty="0" smtClean="0">
                <a:solidFill>
                  <a:schemeClr val="accent2"/>
                </a:solidFill>
              </a:rPr>
              <a:t>komiteen:</a:t>
            </a:r>
            <a:endParaRPr lang="nb-NO" sz="1600" b="1" dirty="0">
              <a:solidFill>
                <a:schemeClr val="accent2"/>
              </a:solidFill>
            </a:endParaRPr>
          </a:p>
          <a:p>
            <a:pPr marL="0" indent="0" eaLnBrk="1" hangingPunct="1"/>
            <a:r>
              <a:rPr lang="nb-NO" sz="1400" dirty="0">
                <a:solidFill>
                  <a:schemeClr val="accent2"/>
                </a:solidFill>
              </a:rPr>
              <a:t> </a:t>
            </a:r>
            <a:r>
              <a:rPr lang="nb-NO" sz="1400" dirty="0" smtClean="0">
                <a:solidFill>
                  <a:schemeClr val="accent2"/>
                </a:solidFill>
              </a:rPr>
              <a:t>Vi trenger en representant som sammen med Øystein Bu kan være med på å arrangere Nordstrand Cup</a:t>
            </a:r>
          </a:p>
          <a:p>
            <a:pPr marL="400050" lvl="1" indent="0" eaLnBrk="1" hangingPunct="1"/>
            <a:r>
              <a:rPr lang="nb-NO" sz="1000" dirty="0">
                <a:solidFill>
                  <a:schemeClr val="accent2"/>
                </a:solidFill>
              </a:rPr>
              <a:t> </a:t>
            </a:r>
            <a:r>
              <a:rPr lang="nb-NO" sz="1000" dirty="0" smtClean="0">
                <a:solidFill>
                  <a:schemeClr val="accent2"/>
                </a:solidFill>
              </a:rPr>
              <a:t>Knut </a:t>
            </a:r>
            <a:r>
              <a:rPr lang="nb-NO" sz="1000" dirty="0" smtClean="0">
                <a:solidFill>
                  <a:schemeClr val="accent2"/>
                </a:solidFill>
              </a:rPr>
              <a:t>Børgund meldte seg til å være med.</a:t>
            </a:r>
            <a:endParaRPr lang="nb-NO" sz="1000" dirty="0">
              <a:solidFill>
                <a:schemeClr val="accent2"/>
              </a:solidFill>
            </a:endParaRPr>
          </a:p>
        </p:txBody>
      </p:sp>
      <p:pic>
        <p:nvPicPr>
          <p:cNvPr id="4099" name="Picture 3"/>
          <p:cNvPicPr>
            <a:picLocks noGrp="1" noChangeAspect="1" noChangeArrowheads="1"/>
          </p:cNvPicPr>
          <p:nvPr>
            <p:ph type="title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4925" y="228600"/>
            <a:ext cx="1416050" cy="1143000"/>
          </a:xfrm>
          <a:noFill/>
        </p:spPr>
      </p:pic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1403350" y="152400"/>
            <a:ext cx="7848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nb-NO" sz="4400" dirty="0">
                <a:solidFill>
                  <a:schemeClr val="accent2"/>
                </a:solidFill>
              </a:rPr>
              <a:t>Nordstrand </a:t>
            </a:r>
            <a:r>
              <a:rPr lang="nb-NO" sz="4400" dirty="0" err="1" smtClean="0">
                <a:solidFill>
                  <a:schemeClr val="accent2"/>
                </a:solidFill>
              </a:rPr>
              <a:t>G2004</a:t>
            </a:r>
            <a:endParaRPr lang="nb-NO" sz="4400" dirty="0">
              <a:solidFill>
                <a:schemeClr val="accent2"/>
              </a:solidFill>
            </a:endParaRPr>
          </a:p>
          <a:p>
            <a:pPr algn="ctr"/>
            <a:endParaRPr lang="nb-NO" sz="42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3761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4800" y="1371600"/>
            <a:ext cx="8686800" cy="51816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nb-NO" sz="2400" b="1" dirty="0" smtClean="0">
                <a:solidFill>
                  <a:schemeClr val="accent2"/>
                </a:solidFill>
              </a:rPr>
              <a:t>Sesongen som har gått</a:t>
            </a:r>
          </a:p>
          <a:p>
            <a:pPr marL="0" indent="0" eaLnBrk="1" hangingPunct="1">
              <a:buFontTx/>
              <a:buNone/>
            </a:pPr>
            <a:endParaRPr lang="nb-NO" sz="1400" dirty="0" smtClean="0">
              <a:solidFill>
                <a:schemeClr val="accent2"/>
              </a:solidFill>
            </a:endParaRPr>
          </a:p>
          <a:p>
            <a:pPr marL="0" indent="0" eaLnBrk="1" hangingPunct="1"/>
            <a:r>
              <a:rPr lang="nb-NO" sz="1800" dirty="0" smtClean="0">
                <a:solidFill>
                  <a:schemeClr val="accent2"/>
                </a:solidFill>
              </a:rPr>
              <a:t> To treninger i uken fra januar.</a:t>
            </a:r>
          </a:p>
          <a:p>
            <a:pPr marL="0" indent="0" eaLnBrk="1" hangingPunct="1"/>
            <a:r>
              <a:rPr lang="nb-NO" sz="1800" dirty="0" smtClean="0">
                <a:solidFill>
                  <a:schemeClr val="accent2"/>
                </a:solidFill>
              </a:rPr>
              <a:t> Tre treninger per uke fra serieavslutning.</a:t>
            </a:r>
          </a:p>
          <a:p>
            <a:pPr marL="0" indent="0" eaLnBrk="1" hangingPunct="1"/>
            <a:r>
              <a:rPr lang="nb-NO" sz="1800" dirty="0" smtClean="0">
                <a:solidFill>
                  <a:schemeClr val="accent2"/>
                </a:solidFill>
              </a:rPr>
              <a:t> </a:t>
            </a:r>
            <a:r>
              <a:rPr lang="nb-NO" sz="1800" dirty="0">
                <a:solidFill>
                  <a:schemeClr val="accent2"/>
                </a:solidFill>
              </a:rPr>
              <a:t>Godt stabilt oppmøte fra ca. 30 spillere hver gang</a:t>
            </a:r>
            <a:endParaRPr lang="nb-NO" sz="1800" dirty="0" smtClean="0">
              <a:solidFill>
                <a:schemeClr val="accent2"/>
              </a:solidFill>
            </a:endParaRPr>
          </a:p>
          <a:p>
            <a:pPr marL="0" indent="0" eaLnBrk="1" hangingPunct="1"/>
            <a:r>
              <a:rPr lang="nb-NO" sz="1800" dirty="0">
                <a:solidFill>
                  <a:schemeClr val="accent2"/>
                </a:solidFill>
              </a:rPr>
              <a:t> </a:t>
            </a:r>
            <a:r>
              <a:rPr lang="nb-NO" sz="1800" dirty="0" smtClean="0">
                <a:solidFill>
                  <a:schemeClr val="accent2"/>
                </a:solidFill>
              </a:rPr>
              <a:t>Naturlig frafall blandt de som var minst interessert</a:t>
            </a:r>
          </a:p>
          <a:p>
            <a:pPr marL="0" indent="0" eaLnBrk="1" hangingPunct="1"/>
            <a:r>
              <a:rPr lang="nb-NO" sz="1800" dirty="0" smtClean="0">
                <a:solidFill>
                  <a:schemeClr val="accent2"/>
                </a:solidFill>
              </a:rPr>
              <a:t> Seriekamper inkl. hospiteringslaget, </a:t>
            </a:r>
            <a:endParaRPr lang="nb-NO" sz="1800" dirty="0">
              <a:solidFill>
                <a:schemeClr val="accent2"/>
              </a:solidFill>
            </a:endParaRPr>
          </a:p>
          <a:p>
            <a:pPr marL="0" indent="0" eaLnBrk="1" hangingPunct="1"/>
            <a:r>
              <a:rPr lang="nb-NO" sz="1800" dirty="0" smtClean="0">
                <a:solidFill>
                  <a:schemeClr val="accent2"/>
                </a:solidFill>
              </a:rPr>
              <a:t> </a:t>
            </a:r>
            <a:r>
              <a:rPr lang="nb-NO" sz="1800" dirty="0">
                <a:solidFill>
                  <a:schemeClr val="accent2"/>
                </a:solidFill>
              </a:rPr>
              <a:t>Cuper, </a:t>
            </a:r>
            <a:r>
              <a:rPr lang="en-US" sz="1800" dirty="0" err="1">
                <a:solidFill>
                  <a:schemeClr val="accent2"/>
                </a:solidFill>
              </a:rPr>
              <a:t>Hafslund</a:t>
            </a:r>
            <a:r>
              <a:rPr lang="en-US" sz="1800" dirty="0">
                <a:solidFill>
                  <a:schemeClr val="accent2"/>
                </a:solidFill>
              </a:rPr>
              <a:t> cup </a:t>
            </a:r>
            <a:r>
              <a:rPr lang="en-US" sz="1800" dirty="0" err="1">
                <a:solidFill>
                  <a:schemeClr val="accent2"/>
                </a:solidFill>
              </a:rPr>
              <a:t>i</a:t>
            </a:r>
            <a:r>
              <a:rPr lang="en-US" sz="1800" dirty="0">
                <a:solidFill>
                  <a:schemeClr val="accent2"/>
                </a:solidFill>
              </a:rPr>
              <a:t> </a:t>
            </a:r>
            <a:r>
              <a:rPr lang="en-US" sz="1800" dirty="0" err="1">
                <a:solidFill>
                  <a:schemeClr val="accent2"/>
                </a:solidFill>
              </a:rPr>
              <a:t>Valhall</a:t>
            </a:r>
            <a:r>
              <a:rPr lang="en-US" sz="1800" dirty="0">
                <a:solidFill>
                  <a:schemeClr val="accent2"/>
                </a:solidFill>
              </a:rPr>
              <a:t> </a:t>
            </a:r>
            <a:r>
              <a:rPr lang="en-US" sz="1800" dirty="0" err="1">
                <a:solidFill>
                  <a:schemeClr val="accent2"/>
                </a:solidFill>
              </a:rPr>
              <a:t>i</a:t>
            </a:r>
            <a:r>
              <a:rPr lang="en-US" sz="1800" dirty="0">
                <a:solidFill>
                  <a:schemeClr val="accent2"/>
                </a:solidFill>
              </a:rPr>
              <a:t> mars, </a:t>
            </a:r>
            <a:r>
              <a:rPr lang="en-US" sz="1800" dirty="0" err="1">
                <a:solidFill>
                  <a:schemeClr val="accent2"/>
                </a:solidFill>
              </a:rPr>
              <a:t>Skeid</a:t>
            </a:r>
            <a:r>
              <a:rPr lang="en-US" sz="1800" dirty="0">
                <a:solidFill>
                  <a:schemeClr val="accent2"/>
                </a:solidFill>
              </a:rPr>
              <a:t> cup </a:t>
            </a:r>
            <a:r>
              <a:rPr lang="en-US" sz="1800" dirty="0" err="1">
                <a:solidFill>
                  <a:schemeClr val="accent2"/>
                </a:solidFill>
              </a:rPr>
              <a:t>i</a:t>
            </a:r>
            <a:r>
              <a:rPr lang="en-US" sz="1800" dirty="0">
                <a:solidFill>
                  <a:schemeClr val="accent2"/>
                </a:solidFill>
              </a:rPr>
              <a:t> </a:t>
            </a:r>
            <a:r>
              <a:rPr lang="en-US" sz="1800" dirty="0" err="1">
                <a:solidFill>
                  <a:schemeClr val="accent2"/>
                </a:solidFill>
              </a:rPr>
              <a:t>april</a:t>
            </a:r>
            <a:r>
              <a:rPr lang="en-US" sz="1800" dirty="0">
                <a:solidFill>
                  <a:schemeClr val="accent2"/>
                </a:solidFill>
              </a:rPr>
              <a:t>, ØHIL cup </a:t>
            </a:r>
            <a:r>
              <a:rPr lang="en-US" sz="1800" dirty="0" err="1">
                <a:solidFill>
                  <a:schemeClr val="accent2"/>
                </a:solidFill>
              </a:rPr>
              <a:t>i</a:t>
            </a:r>
            <a:r>
              <a:rPr lang="en-US" sz="1800" dirty="0">
                <a:solidFill>
                  <a:schemeClr val="accent2"/>
                </a:solidFill>
              </a:rPr>
              <a:t> </a:t>
            </a:r>
            <a:r>
              <a:rPr lang="en-US" sz="1800" dirty="0" err="1">
                <a:solidFill>
                  <a:schemeClr val="accent2"/>
                </a:solidFill>
              </a:rPr>
              <a:t>juni</a:t>
            </a:r>
            <a:r>
              <a:rPr lang="en-US" sz="1800" dirty="0">
                <a:solidFill>
                  <a:schemeClr val="accent2"/>
                </a:solidFill>
              </a:rPr>
              <a:t>, Ready cup </a:t>
            </a:r>
            <a:r>
              <a:rPr lang="en-US" sz="1800" dirty="0" err="1">
                <a:solidFill>
                  <a:schemeClr val="accent2"/>
                </a:solidFill>
              </a:rPr>
              <a:t>i</a:t>
            </a:r>
            <a:r>
              <a:rPr lang="en-US" sz="1800" dirty="0">
                <a:solidFill>
                  <a:schemeClr val="accent2"/>
                </a:solidFill>
              </a:rPr>
              <a:t> September, </a:t>
            </a:r>
            <a:r>
              <a:rPr lang="en-US" sz="1800" dirty="0" err="1">
                <a:solidFill>
                  <a:schemeClr val="accent2"/>
                </a:solidFill>
              </a:rPr>
              <a:t>Nordstrand</a:t>
            </a:r>
            <a:r>
              <a:rPr lang="en-US" sz="1800" dirty="0">
                <a:solidFill>
                  <a:schemeClr val="accent2"/>
                </a:solidFill>
              </a:rPr>
              <a:t> cup - </a:t>
            </a:r>
            <a:r>
              <a:rPr lang="en-US" sz="1800" dirty="0" err="1">
                <a:solidFill>
                  <a:schemeClr val="accent2"/>
                </a:solidFill>
              </a:rPr>
              <a:t>Oktober</a:t>
            </a:r>
            <a:endParaRPr lang="en-US" sz="1800" dirty="0">
              <a:solidFill>
                <a:schemeClr val="accent2"/>
              </a:solidFill>
            </a:endParaRPr>
          </a:p>
          <a:p>
            <a:pPr marL="0" indent="0" eaLnBrk="1" hangingPunct="1">
              <a:buNone/>
            </a:pPr>
            <a:endParaRPr lang="nb-NO" sz="1800" dirty="0">
              <a:solidFill>
                <a:schemeClr val="accent2"/>
              </a:solidFill>
            </a:endParaRPr>
          </a:p>
          <a:p>
            <a:pPr marL="0" indent="0" eaLnBrk="1" hangingPunct="1">
              <a:buFontTx/>
              <a:buNone/>
            </a:pPr>
            <a:endParaRPr lang="nb-NO" sz="1800" dirty="0" smtClean="0">
              <a:solidFill>
                <a:schemeClr val="accent2"/>
              </a:solidFill>
            </a:endParaRPr>
          </a:p>
          <a:p>
            <a:pPr marL="457200" lvl="1" indent="0" eaLnBrk="1" hangingPunct="1">
              <a:lnSpc>
                <a:spcPct val="90000"/>
              </a:lnSpc>
              <a:buFontTx/>
              <a:buNone/>
            </a:pPr>
            <a:endParaRPr lang="nb-NO" sz="2200" dirty="0" smtClean="0"/>
          </a:p>
        </p:txBody>
      </p:sp>
      <p:pic>
        <p:nvPicPr>
          <p:cNvPr id="9219" name="Picture 3"/>
          <p:cNvPicPr>
            <a:picLocks noGrp="1" noChangeAspect="1" noChangeArrowheads="1"/>
          </p:cNvPicPr>
          <p:nvPr>
            <p:ph type="title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4925" y="228600"/>
            <a:ext cx="1416050" cy="1143000"/>
          </a:xfrm>
          <a:noFill/>
        </p:spPr>
      </p:pic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1403350" y="152400"/>
            <a:ext cx="7848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nb-NO" sz="4200" dirty="0">
                <a:solidFill>
                  <a:schemeClr val="accent2"/>
                </a:solidFill>
              </a:rPr>
              <a:t>Nordstrand </a:t>
            </a:r>
            <a:r>
              <a:rPr lang="nb-NO" sz="4200" dirty="0" err="1" smtClean="0">
                <a:solidFill>
                  <a:schemeClr val="accent2"/>
                </a:solidFill>
              </a:rPr>
              <a:t>G2004</a:t>
            </a:r>
            <a:endParaRPr lang="nb-NO" sz="4200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4800" y="1371600"/>
            <a:ext cx="8686800" cy="5181600"/>
          </a:xfrm>
        </p:spPr>
        <p:txBody>
          <a:bodyPr/>
          <a:lstStyle/>
          <a:p>
            <a:pPr>
              <a:defRPr/>
            </a:pPr>
            <a:endParaRPr lang="nb-NO" sz="1800" dirty="0" smtClean="0"/>
          </a:p>
          <a:p>
            <a:pPr>
              <a:buFontTx/>
              <a:buNone/>
              <a:defRPr/>
            </a:pPr>
            <a:r>
              <a:rPr lang="nb-NO" sz="1800" b="1" dirty="0" smtClean="0">
                <a:solidFill>
                  <a:schemeClr val="accent2"/>
                </a:solidFill>
              </a:rPr>
              <a:t>Cuper og treningskamper kommende sesong</a:t>
            </a:r>
          </a:p>
          <a:p>
            <a:pPr>
              <a:defRPr/>
            </a:pPr>
            <a:r>
              <a:rPr lang="nb-NO" sz="1800" dirty="0" smtClean="0">
                <a:solidFill>
                  <a:schemeClr val="accent6">
                    <a:lumMod val="75000"/>
                  </a:schemeClr>
                </a:solidFill>
              </a:rPr>
              <a:t>Hafslund Cup (29. - 30. mars 2014)</a:t>
            </a:r>
            <a:endParaRPr lang="nb-NO" sz="1800" dirty="0">
              <a:solidFill>
                <a:schemeClr val="accent6">
                  <a:lumMod val="75000"/>
                </a:schemeClr>
              </a:solidFill>
            </a:endParaRPr>
          </a:p>
          <a:p>
            <a:pPr>
              <a:defRPr/>
            </a:pPr>
            <a:r>
              <a:rPr lang="nb-NO" sz="1800" dirty="0">
                <a:solidFill>
                  <a:schemeClr val="accent6">
                    <a:lumMod val="75000"/>
                  </a:schemeClr>
                </a:solidFill>
              </a:rPr>
              <a:t>Minicup(er) i egen regi på </a:t>
            </a:r>
            <a:r>
              <a:rPr lang="nb-NO" sz="1800" dirty="0" smtClean="0">
                <a:solidFill>
                  <a:schemeClr val="accent6">
                    <a:lumMod val="75000"/>
                  </a:schemeClr>
                </a:solidFill>
              </a:rPr>
              <a:t>Hallager i april?</a:t>
            </a:r>
            <a:endParaRPr lang="nb-NO" sz="1800" dirty="0">
              <a:solidFill>
                <a:schemeClr val="accent6">
                  <a:lumMod val="75000"/>
                </a:schemeClr>
              </a:solidFill>
            </a:endParaRPr>
          </a:p>
          <a:p>
            <a:pPr>
              <a:defRPr/>
            </a:pPr>
            <a:r>
              <a:rPr lang="nb-NO" sz="1800" dirty="0" smtClean="0">
                <a:solidFill>
                  <a:schemeClr val="accent6">
                    <a:lumMod val="75000"/>
                  </a:schemeClr>
                </a:solidFill>
              </a:rPr>
              <a:t>Nordstrand Cup (oktober)</a:t>
            </a:r>
          </a:p>
          <a:p>
            <a:pPr>
              <a:defRPr/>
            </a:pPr>
            <a:r>
              <a:rPr lang="nb-NO" sz="1800" dirty="0" smtClean="0">
                <a:solidFill>
                  <a:schemeClr val="accent6">
                    <a:lumMod val="75000"/>
                  </a:schemeClr>
                </a:solidFill>
              </a:rPr>
              <a:t>Får stadig invitasjoner til cuper – til vurdering</a:t>
            </a:r>
          </a:p>
          <a:p>
            <a:pPr marL="0" indent="0">
              <a:buNone/>
              <a:defRPr/>
            </a:pPr>
            <a:endParaRPr lang="nb-NO" sz="18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buNone/>
              <a:defRPr/>
            </a:pPr>
            <a:r>
              <a:rPr lang="nb-NO" sz="1800" b="1" dirty="0">
                <a:solidFill>
                  <a:schemeClr val="accent2"/>
                </a:solidFill>
              </a:rPr>
              <a:t>Større cuper som vurderes</a:t>
            </a:r>
          </a:p>
          <a:p>
            <a:pPr>
              <a:defRPr/>
            </a:pPr>
            <a:r>
              <a:rPr lang="nb-NO" sz="1800" dirty="0" smtClean="0">
                <a:solidFill>
                  <a:schemeClr val="accent6">
                    <a:lumMod val="75000"/>
                  </a:schemeClr>
                </a:solidFill>
              </a:rPr>
              <a:t>Arvika Cup – Sverige</a:t>
            </a:r>
          </a:p>
          <a:p>
            <a:pPr lvl="1">
              <a:defRPr/>
            </a:pPr>
            <a:r>
              <a:rPr lang="nb-NO" sz="1400" dirty="0" smtClean="0">
                <a:solidFill>
                  <a:schemeClr val="accent6">
                    <a:lumMod val="75000"/>
                  </a:schemeClr>
                </a:solidFill>
              </a:rPr>
              <a:t>Stor turnering i Arvika Sverige. Spiller 7-er fotball</a:t>
            </a:r>
          </a:p>
          <a:p>
            <a:pPr lvl="1">
              <a:defRPr/>
            </a:pPr>
            <a:r>
              <a:rPr lang="nb-NO" sz="1400" dirty="0" smtClean="0">
                <a:solidFill>
                  <a:schemeClr val="accent6">
                    <a:lumMod val="75000"/>
                  </a:schemeClr>
                </a:solidFill>
              </a:rPr>
              <a:t>Deltagelse krever at foreldre vil være med</a:t>
            </a:r>
          </a:p>
          <a:p>
            <a:pPr lvl="1">
              <a:defRPr/>
            </a:pPr>
            <a:r>
              <a:rPr lang="nb-NO" sz="1400" dirty="0" smtClean="0">
                <a:solidFill>
                  <a:schemeClr val="accent6">
                    <a:lumMod val="75000"/>
                  </a:schemeClr>
                </a:solidFill>
              </a:rPr>
              <a:t>Sosialt fin tur som NIF har god erfaring med</a:t>
            </a:r>
            <a:endParaRPr lang="nb-NO" sz="1400" dirty="0">
              <a:solidFill>
                <a:schemeClr val="accent6">
                  <a:lumMod val="75000"/>
                </a:schemeClr>
              </a:solidFill>
            </a:endParaRPr>
          </a:p>
          <a:p>
            <a:pPr>
              <a:defRPr/>
            </a:pPr>
            <a:r>
              <a:rPr lang="nb-NO" sz="1800" dirty="0" smtClean="0">
                <a:solidFill>
                  <a:schemeClr val="accent6">
                    <a:lumMod val="75000"/>
                  </a:schemeClr>
                </a:solidFill>
              </a:rPr>
              <a:t>Norway Cup</a:t>
            </a:r>
            <a:endParaRPr lang="nb-NO" sz="1800" dirty="0">
              <a:solidFill>
                <a:schemeClr val="accent6">
                  <a:lumMod val="75000"/>
                </a:schemeClr>
              </a:solidFill>
            </a:endParaRPr>
          </a:p>
          <a:p>
            <a:pPr lvl="1">
              <a:defRPr/>
            </a:pPr>
            <a:r>
              <a:rPr lang="nb-NO" sz="1400" dirty="0" smtClean="0">
                <a:solidFill>
                  <a:schemeClr val="accent6">
                    <a:lumMod val="75000"/>
                  </a:schemeClr>
                </a:solidFill>
              </a:rPr>
              <a:t>Mulighet for å melde på lag i klassen over</a:t>
            </a:r>
          </a:p>
          <a:p>
            <a:pPr lvl="1">
              <a:defRPr/>
            </a:pPr>
            <a:r>
              <a:rPr lang="nb-NO" sz="1400" dirty="0" smtClean="0">
                <a:solidFill>
                  <a:schemeClr val="accent6">
                    <a:lumMod val="75000"/>
                  </a:schemeClr>
                </a:solidFill>
              </a:rPr>
              <a:t>Må se an hvor langt spillerne har kommet når man vurderer deltagelse</a:t>
            </a:r>
          </a:p>
        </p:txBody>
      </p:sp>
      <p:pic>
        <p:nvPicPr>
          <p:cNvPr id="4099" name="Picture 3"/>
          <p:cNvPicPr>
            <a:picLocks noGrp="1" noChangeAspect="1" noChangeArrowheads="1"/>
          </p:cNvPicPr>
          <p:nvPr>
            <p:ph type="title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4925" y="228600"/>
            <a:ext cx="1416050" cy="1143000"/>
          </a:xfrm>
          <a:noFill/>
        </p:spPr>
      </p:pic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1403350" y="152400"/>
            <a:ext cx="7848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nb-NO" sz="4400" dirty="0">
                <a:solidFill>
                  <a:schemeClr val="accent2"/>
                </a:solidFill>
              </a:rPr>
              <a:t>Nordstrand </a:t>
            </a:r>
            <a:r>
              <a:rPr lang="nb-NO" sz="4400" dirty="0" err="1" smtClean="0">
                <a:solidFill>
                  <a:schemeClr val="accent2"/>
                </a:solidFill>
              </a:rPr>
              <a:t>G2004</a:t>
            </a:r>
            <a:endParaRPr lang="nb-NO" sz="4400" dirty="0">
              <a:solidFill>
                <a:schemeClr val="accent2"/>
              </a:solidFill>
            </a:endParaRPr>
          </a:p>
          <a:p>
            <a:pPr algn="ctr"/>
            <a:endParaRPr lang="nb-NO" sz="42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4088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4800" y="1371600"/>
            <a:ext cx="8686800" cy="5181600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nb-NO" sz="2000" b="1" dirty="0" smtClean="0">
                <a:solidFill>
                  <a:schemeClr val="accent2"/>
                </a:solidFill>
              </a:rPr>
              <a:t>Sesongen 2014 – Treningsplaner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endParaRPr lang="nb-NO" sz="1800" b="1" dirty="0" smtClean="0">
              <a:solidFill>
                <a:schemeClr val="accent2"/>
              </a:solidFill>
            </a:endParaRPr>
          </a:p>
          <a:p>
            <a:pPr marL="0" indent="0" eaLnBrk="1" hangingPunct="1">
              <a:lnSpc>
                <a:spcPct val="80000"/>
              </a:lnSpc>
            </a:pPr>
            <a:r>
              <a:rPr lang="nb-NO" sz="1800" dirty="0" smtClean="0">
                <a:solidFill>
                  <a:schemeClr val="accent2"/>
                </a:solidFill>
              </a:rPr>
              <a:t> Vi trener tre ganger pr. uke i fra januar. Tirsdag, torsdag og søndag. OBS sjekk </a:t>
            </a:r>
            <a:r>
              <a:rPr lang="nb-NO" sz="1800" dirty="0" err="1" smtClean="0">
                <a:solidFill>
                  <a:schemeClr val="accent2"/>
                </a:solidFill>
              </a:rPr>
              <a:t>baneplanen</a:t>
            </a:r>
            <a:r>
              <a:rPr lang="nb-NO" sz="1800" dirty="0" smtClean="0">
                <a:solidFill>
                  <a:schemeClr val="accent2"/>
                </a:solidFill>
              </a:rPr>
              <a:t> selv.</a:t>
            </a:r>
          </a:p>
          <a:p>
            <a:pPr marL="0" indent="0" eaLnBrk="1" hangingPunct="1">
              <a:lnSpc>
                <a:spcPct val="80000"/>
              </a:lnSpc>
            </a:pPr>
            <a:r>
              <a:rPr lang="nb-NO" sz="1800" dirty="0">
                <a:solidFill>
                  <a:schemeClr val="accent2"/>
                </a:solidFill>
              </a:rPr>
              <a:t> </a:t>
            </a:r>
            <a:r>
              <a:rPr lang="nb-NO" sz="1800" dirty="0" smtClean="0">
                <a:solidFill>
                  <a:schemeClr val="accent2"/>
                </a:solidFill>
              </a:rPr>
              <a:t>Kaldt ute – vi trener dersom varmere enn 8 grader på hjemmesiden – husk ullsokker etc.</a:t>
            </a:r>
          </a:p>
          <a:p>
            <a:pPr marL="0" indent="0" eaLnBrk="1" hangingPunct="1">
              <a:lnSpc>
                <a:spcPct val="80000"/>
              </a:lnSpc>
            </a:pPr>
            <a:r>
              <a:rPr lang="nb-NO" sz="1800" dirty="0" smtClean="0">
                <a:solidFill>
                  <a:schemeClr val="accent2"/>
                </a:solidFill>
              </a:rPr>
              <a:t> Ønske om at barna holdes i aktivitet også i sommerferien. </a:t>
            </a:r>
          </a:p>
          <a:p>
            <a:pPr marL="0" indent="0" eaLnBrk="1" hangingPunct="1">
              <a:lnSpc>
                <a:spcPct val="80000"/>
              </a:lnSpc>
            </a:pPr>
            <a:r>
              <a:rPr lang="nb-NO" sz="1800" dirty="0" smtClean="0">
                <a:solidFill>
                  <a:schemeClr val="accent2"/>
                </a:solidFill>
              </a:rPr>
              <a:t> Hospitering. </a:t>
            </a:r>
          </a:p>
          <a:p>
            <a:pPr marL="0" indent="0" eaLnBrk="1" hangingPunct="1">
              <a:lnSpc>
                <a:spcPct val="80000"/>
              </a:lnSpc>
            </a:pPr>
            <a:r>
              <a:rPr lang="nb-NO" sz="1800" dirty="0" smtClean="0">
                <a:solidFill>
                  <a:schemeClr val="accent2"/>
                </a:solidFill>
              </a:rPr>
              <a:t> Differensiering.</a:t>
            </a:r>
          </a:p>
          <a:p>
            <a:pPr marL="0" indent="0" eaLnBrk="1" hangingPunct="1">
              <a:lnSpc>
                <a:spcPct val="80000"/>
              </a:lnSpc>
            </a:pPr>
            <a:r>
              <a:rPr lang="nb-NO" sz="1800" dirty="0" smtClean="0">
                <a:solidFill>
                  <a:schemeClr val="accent2"/>
                </a:solidFill>
              </a:rPr>
              <a:t> Treningskamper.</a:t>
            </a:r>
          </a:p>
          <a:p>
            <a:pPr marL="0" indent="0" eaLnBrk="1" hangingPunct="1">
              <a:lnSpc>
                <a:spcPct val="80000"/>
              </a:lnSpc>
            </a:pPr>
            <a:r>
              <a:rPr lang="nb-NO" sz="1800" dirty="0" smtClean="0">
                <a:solidFill>
                  <a:schemeClr val="accent2"/>
                </a:solidFill>
              </a:rPr>
              <a:t> Seriestart mai.</a:t>
            </a:r>
          </a:p>
          <a:p>
            <a:pPr marL="0" indent="0" eaLnBrk="1" hangingPunct="1">
              <a:lnSpc>
                <a:spcPct val="80000"/>
              </a:lnSpc>
            </a:pPr>
            <a:r>
              <a:rPr lang="nb-NO" sz="1800" dirty="0" smtClean="0">
                <a:solidFill>
                  <a:schemeClr val="accent2"/>
                </a:solidFill>
              </a:rPr>
              <a:t> Vi melder på 6 serielag i 5’er, setter opp lagene i april, kort om seriesystemet.</a:t>
            </a:r>
          </a:p>
          <a:p>
            <a:pPr marL="0" indent="0" eaLnBrk="1" hangingPunct="1">
              <a:lnSpc>
                <a:spcPct val="80000"/>
              </a:lnSpc>
            </a:pPr>
            <a:r>
              <a:rPr lang="nb-NO" sz="1800" dirty="0" smtClean="0">
                <a:solidFill>
                  <a:schemeClr val="accent2"/>
                </a:solidFill>
              </a:rPr>
              <a:t> Ett hospiterings lag i 2003 klassen, 7’er.</a:t>
            </a:r>
          </a:p>
          <a:p>
            <a:pPr marL="0" indent="0" eaLnBrk="1" hangingPunct="1">
              <a:lnSpc>
                <a:spcPct val="80000"/>
              </a:lnSpc>
              <a:buNone/>
            </a:pPr>
            <a:endParaRPr lang="nb-NO" sz="1800" b="1" dirty="0" smtClean="0"/>
          </a:p>
          <a:p>
            <a:pPr marL="0" indent="0" eaLnBrk="1" hangingPunct="1">
              <a:lnSpc>
                <a:spcPct val="80000"/>
              </a:lnSpc>
            </a:pPr>
            <a:endParaRPr lang="nb-NO" sz="1800" b="1" dirty="0" smtClean="0"/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nb-NO" sz="1800" b="1" dirty="0" smtClean="0"/>
              <a:t> 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endParaRPr lang="nb-NO" sz="3600" b="1" dirty="0" smtClean="0"/>
          </a:p>
          <a:p>
            <a:pPr marL="0" indent="0" eaLnBrk="1" hangingPunct="1">
              <a:lnSpc>
                <a:spcPct val="80000"/>
              </a:lnSpc>
            </a:pPr>
            <a:endParaRPr lang="nb-NO" sz="2000" dirty="0" smtClean="0"/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endParaRPr lang="nb-NO" sz="1800" dirty="0" smtClean="0"/>
          </a:p>
          <a:p>
            <a:pPr lvl="1" eaLnBrk="1" hangingPunct="1">
              <a:lnSpc>
                <a:spcPct val="90000"/>
              </a:lnSpc>
            </a:pPr>
            <a:endParaRPr lang="nb-NO" sz="3600" dirty="0" smtClean="0"/>
          </a:p>
          <a:p>
            <a:pPr lvl="1" eaLnBrk="1" hangingPunct="1">
              <a:lnSpc>
                <a:spcPct val="90000"/>
              </a:lnSpc>
            </a:pPr>
            <a:endParaRPr lang="nb-NO" sz="3600" dirty="0" smtClean="0"/>
          </a:p>
        </p:txBody>
      </p:sp>
      <p:pic>
        <p:nvPicPr>
          <p:cNvPr id="10243" name="Picture 3"/>
          <p:cNvPicPr>
            <a:picLocks noGrp="1" noChangeAspect="1" noChangeArrowheads="1"/>
          </p:cNvPicPr>
          <p:nvPr>
            <p:ph type="title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4925" y="228600"/>
            <a:ext cx="1416050" cy="1143000"/>
          </a:xfrm>
          <a:noFill/>
        </p:spPr>
      </p:pic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1403350" y="152400"/>
            <a:ext cx="7848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nb-NO" sz="4200" dirty="0">
                <a:solidFill>
                  <a:schemeClr val="accent2"/>
                </a:solidFill>
              </a:rPr>
              <a:t>Nordstrand </a:t>
            </a:r>
            <a:r>
              <a:rPr lang="nb-NO" sz="4200" dirty="0" err="1" smtClean="0">
                <a:solidFill>
                  <a:schemeClr val="accent2"/>
                </a:solidFill>
              </a:rPr>
              <a:t>G2004</a:t>
            </a:r>
            <a:r>
              <a:rPr lang="nb-NO" sz="4200" dirty="0" smtClean="0">
                <a:solidFill>
                  <a:schemeClr val="accent2"/>
                </a:solidFill>
              </a:rPr>
              <a:t> </a:t>
            </a:r>
            <a:endParaRPr lang="nb-NO" sz="4200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4800" y="1371600"/>
            <a:ext cx="8686800" cy="51816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nb-NO" sz="2400" b="1" dirty="0" smtClean="0">
                <a:solidFill>
                  <a:schemeClr val="accent2"/>
                </a:solidFill>
              </a:rPr>
              <a:t> Innhold treninger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nb-NO" sz="4800" b="1" dirty="0" smtClean="0"/>
          </a:p>
          <a:p>
            <a:pPr marL="0" indent="0" eaLnBrk="1" hangingPunct="1">
              <a:lnSpc>
                <a:spcPct val="90000"/>
              </a:lnSpc>
            </a:pPr>
            <a:r>
              <a:rPr lang="nb-NO" sz="2000" dirty="0" smtClean="0">
                <a:solidFill>
                  <a:schemeClr val="accent2"/>
                </a:solidFill>
              </a:rPr>
              <a:t> Tar i bruk web verktøy for å planlegge treninger. 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nb-NO" sz="2000" dirty="0" smtClean="0">
                <a:solidFill>
                  <a:schemeClr val="accent2"/>
                </a:solidFill>
              </a:rPr>
              <a:t> Guttene er i sin motoriske gullalder 8 – 12 år og </a:t>
            </a:r>
            <a:r>
              <a:rPr lang="nb-NO" sz="2000" u="sng" dirty="0" smtClean="0">
                <a:solidFill>
                  <a:schemeClr val="accent2"/>
                </a:solidFill>
              </a:rPr>
              <a:t>utvikler seg forskjellig</a:t>
            </a:r>
            <a:r>
              <a:rPr lang="nb-NO" sz="2000" dirty="0" smtClean="0">
                <a:solidFill>
                  <a:schemeClr val="accent2"/>
                </a:solidFill>
              </a:rPr>
              <a:t>.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nb-NO" sz="2000" dirty="0" smtClean="0">
                <a:solidFill>
                  <a:schemeClr val="accent2"/>
                </a:solidFill>
              </a:rPr>
              <a:t> Vi trener på tekniske grunn ferdigheter, basis øvelser.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nb-NO" sz="2000" dirty="0" smtClean="0">
                <a:solidFill>
                  <a:schemeClr val="accent2"/>
                </a:solidFill>
              </a:rPr>
              <a:t> Legger inn litt lekne oppvarminger innimellom.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nb-NO" sz="2000" dirty="0" smtClean="0">
                <a:solidFill>
                  <a:schemeClr val="accent2"/>
                </a:solidFill>
              </a:rPr>
              <a:t> All trening foregår med ball.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nb-NO" sz="2000" dirty="0" smtClean="0">
                <a:solidFill>
                  <a:schemeClr val="accent2"/>
                </a:solidFill>
              </a:rPr>
              <a:t>.Følelsen av å mestre er viktig, så vanskelighetsgraden legges deretter.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nb-NO" sz="2000" dirty="0" smtClean="0">
                <a:solidFill>
                  <a:schemeClr val="accent2"/>
                </a:solidFill>
              </a:rPr>
              <a:t> Litt styrke, spenst og koordinasjon.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nb-NO" sz="2000" dirty="0" smtClean="0">
                <a:solidFill>
                  <a:schemeClr val="accent2"/>
                </a:solidFill>
              </a:rPr>
              <a:t> Pasningsferdigheter i ulike varianter og med vendinger.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nb-NO" sz="2000" dirty="0" smtClean="0">
                <a:solidFill>
                  <a:schemeClr val="accent2"/>
                </a:solidFill>
              </a:rPr>
              <a:t> Firkant øvelser – holde ballen i laget med få touch.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nb-NO" sz="2000" dirty="0" smtClean="0">
                <a:solidFill>
                  <a:schemeClr val="accent2"/>
                </a:solidFill>
              </a:rPr>
              <a:t> Kamp i treninger – fokus på det vi trener på i øvelsene.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nb-NO" sz="2000" dirty="0" smtClean="0">
                <a:solidFill>
                  <a:schemeClr val="accent2"/>
                </a:solidFill>
              </a:rPr>
              <a:t> Stopp i spill å utfordre guttene på valg.</a:t>
            </a:r>
          </a:p>
          <a:p>
            <a:pPr marL="0" indent="0" eaLnBrk="1" hangingPunct="1">
              <a:lnSpc>
                <a:spcPct val="90000"/>
              </a:lnSpc>
            </a:pPr>
            <a:endParaRPr lang="nb-NO" dirty="0" smtClean="0"/>
          </a:p>
          <a:p>
            <a:pPr marL="0" indent="0" eaLnBrk="1" hangingPunct="1">
              <a:lnSpc>
                <a:spcPct val="90000"/>
              </a:lnSpc>
            </a:pPr>
            <a:endParaRPr lang="nb-NO" dirty="0" smtClean="0"/>
          </a:p>
          <a:p>
            <a:pPr marL="0" indent="0" eaLnBrk="1" hangingPunct="1">
              <a:lnSpc>
                <a:spcPct val="90000"/>
              </a:lnSpc>
            </a:pPr>
            <a:endParaRPr lang="nb-NO" sz="2800" dirty="0" smtClean="0"/>
          </a:p>
          <a:p>
            <a:pPr lvl="1" eaLnBrk="1" hangingPunct="1">
              <a:lnSpc>
                <a:spcPct val="90000"/>
              </a:lnSpc>
            </a:pPr>
            <a:endParaRPr lang="nb-NO" sz="4800" dirty="0" smtClean="0"/>
          </a:p>
          <a:p>
            <a:pPr lvl="1" eaLnBrk="1" hangingPunct="1">
              <a:lnSpc>
                <a:spcPct val="90000"/>
              </a:lnSpc>
            </a:pPr>
            <a:endParaRPr lang="nb-NO" sz="4800" dirty="0" smtClean="0"/>
          </a:p>
        </p:txBody>
      </p:sp>
      <p:pic>
        <p:nvPicPr>
          <p:cNvPr id="11267" name="Picture 3"/>
          <p:cNvPicPr>
            <a:picLocks noGrp="1" noChangeAspect="1" noChangeArrowheads="1"/>
          </p:cNvPicPr>
          <p:nvPr>
            <p:ph type="title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4925" y="228600"/>
            <a:ext cx="1416050" cy="1143000"/>
          </a:xfrm>
          <a:noFill/>
        </p:spPr>
      </p:pic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1403350" y="152400"/>
            <a:ext cx="7848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nb-NO" sz="4200" dirty="0">
                <a:solidFill>
                  <a:schemeClr val="accent2"/>
                </a:solidFill>
              </a:rPr>
              <a:t>Nordstrand </a:t>
            </a:r>
            <a:r>
              <a:rPr lang="nb-NO" sz="4200" dirty="0" err="1" smtClean="0">
                <a:solidFill>
                  <a:schemeClr val="accent2"/>
                </a:solidFill>
              </a:rPr>
              <a:t>G2004</a:t>
            </a:r>
            <a:r>
              <a:rPr lang="nb-NO" sz="4200" dirty="0" smtClean="0">
                <a:solidFill>
                  <a:schemeClr val="accent2"/>
                </a:solidFill>
              </a:rPr>
              <a:t> </a:t>
            </a:r>
            <a:endParaRPr lang="nb-NO" sz="4200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1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1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1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1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1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1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12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12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12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12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12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12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12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12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12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12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304800" y="1371600"/>
            <a:ext cx="8686800" cy="51816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nb-NO" sz="2400" b="1" dirty="0" smtClean="0">
                <a:solidFill>
                  <a:schemeClr val="accent2"/>
                </a:solidFill>
              </a:rPr>
              <a:t>Innhold treninger</a:t>
            </a:r>
          </a:p>
          <a:p>
            <a:pPr marL="0" indent="0" eaLnBrk="1" hangingPunct="1">
              <a:buFontTx/>
              <a:buNone/>
            </a:pPr>
            <a:endParaRPr lang="nb-NO" sz="2400" b="1" dirty="0" smtClean="0">
              <a:solidFill>
                <a:schemeClr val="accent2"/>
              </a:solidFill>
            </a:endParaRPr>
          </a:p>
          <a:p>
            <a:pPr marL="0" indent="0" eaLnBrk="1" hangingPunct="1"/>
            <a:r>
              <a:rPr lang="nb-NO" sz="2400" dirty="0" smtClean="0">
                <a:solidFill>
                  <a:schemeClr val="accent2"/>
                </a:solidFill>
              </a:rPr>
              <a:t> </a:t>
            </a:r>
            <a:r>
              <a:rPr lang="nb-NO" sz="1800" dirty="0">
                <a:solidFill>
                  <a:schemeClr val="accent2"/>
                </a:solidFill>
              </a:rPr>
              <a:t>Hovedvekt på basisferdigheter</a:t>
            </a:r>
            <a:r>
              <a:rPr lang="nb-NO" sz="1800" dirty="0" smtClean="0">
                <a:solidFill>
                  <a:schemeClr val="accent2"/>
                </a:solidFill>
              </a:rPr>
              <a:t>, dempe, sentre, finte, bevegelse mv. </a:t>
            </a:r>
            <a:endParaRPr lang="nb-NO" sz="1800" dirty="0">
              <a:solidFill>
                <a:schemeClr val="accent2"/>
              </a:solidFill>
            </a:endParaRPr>
          </a:p>
          <a:p>
            <a:pPr marL="0" indent="0" eaLnBrk="1" hangingPunct="1"/>
            <a:r>
              <a:rPr lang="nb-NO" sz="1800" dirty="0" smtClean="0">
                <a:solidFill>
                  <a:schemeClr val="accent2"/>
                </a:solidFill>
              </a:rPr>
              <a:t> Smålagspill, en mot en, to mot to og dribleferdigheter.</a:t>
            </a:r>
          </a:p>
          <a:p>
            <a:pPr marL="0" indent="0" eaLnBrk="1" hangingPunct="1"/>
            <a:r>
              <a:rPr lang="nb-NO" sz="1800" dirty="0" smtClean="0">
                <a:solidFill>
                  <a:schemeClr val="accent2"/>
                </a:solidFill>
              </a:rPr>
              <a:t> Mulig noe oppspill, samspills øvelser.</a:t>
            </a:r>
          </a:p>
          <a:p>
            <a:pPr marL="0" indent="0" eaLnBrk="1" hangingPunct="1"/>
            <a:r>
              <a:rPr lang="nb-NO" sz="1800" dirty="0" smtClean="0">
                <a:solidFill>
                  <a:schemeClr val="accent2"/>
                </a:solidFill>
              </a:rPr>
              <a:t> Trøkk hurtighet, blikk, kunne orientere seg.</a:t>
            </a:r>
          </a:p>
          <a:p>
            <a:pPr marL="0" indent="0" eaLnBrk="1" hangingPunct="1"/>
            <a:r>
              <a:rPr lang="nb-NO" sz="1800" dirty="0" smtClean="0">
                <a:solidFill>
                  <a:schemeClr val="accent2"/>
                </a:solidFill>
              </a:rPr>
              <a:t> </a:t>
            </a:r>
            <a:r>
              <a:rPr lang="nb-NO" sz="1800" dirty="0" smtClean="0">
                <a:solidFill>
                  <a:schemeClr val="accent2"/>
                </a:solidFill>
              </a:rPr>
              <a:t>Allsidighet</a:t>
            </a:r>
          </a:p>
          <a:p>
            <a:pPr marL="0" indent="0" eaLnBrk="1" hangingPunct="1"/>
            <a:r>
              <a:rPr lang="nb-NO" sz="1800" dirty="0">
                <a:solidFill>
                  <a:schemeClr val="accent2"/>
                </a:solidFill>
              </a:rPr>
              <a:t> Litt spesiell keepertrening for de interesserte</a:t>
            </a:r>
            <a:endParaRPr lang="nb-NO" sz="1800" dirty="0" smtClean="0">
              <a:solidFill>
                <a:schemeClr val="accent2"/>
              </a:solidFill>
            </a:endParaRPr>
          </a:p>
          <a:p>
            <a:pPr marL="0" indent="0" eaLnBrk="1" hangingPunct="1"/>
            <a:r>
              <a:rPr lang="nb-NO" sz="1800" dirty="0">
                <a:solidFill>
                  <a:schemeClr val="accent2"/>
                </a:solidFill>
              </a:rPr>
              <a:t> </a:t>
            </a:r>
            <a:r>
              <a:rPr lang="nb-NO" sz="1800" dirty="0" smtClean="0">
                <a:solidFill>
                  <a:schemeClr val="accent2"/>
                </a:solidFill>
              </a:rPr>
              <a:t>Kvalitet på treninger. Hva skal til for å bli flinkere?</a:t>
            </a:r>
          </a:p>
          <a:p>
            <a:pPr marL="0" indent="0" eaLnBrk="1" hangingPunct="1"/>
            <a:endParaRPr lang="nb-NO" sz="1800" dirty="0" smtClean="0">
              <a:solidFill>
                <a:schemeClr val="accent2"/>
              </a:solidFill>
            </a:endParaRPr>
          </a:p>
          <a:p>
            <a:pPr marL="0" indent="0" eaLnBrk="1" hangingPunct="1"/>
            <a:endParaRPr lang="nb-NO" sz="1400" dirty="0" smtClean="0"/>
          </a:p>
          <a:p>
            <a:pPr marL="0" indent="0" eaLnBrk="1" hangingPunct="1"/>
            <a:endParaRPr lang="nb-NO" sz="1400" dirty="0" smtClean="0"/>
          </a:p>
          <a:p>
            <a:pPr lvl="1" eaLnBrk="1" hangingPunct="1">
              <a:lnSpc>
                <a:spcPct val="90000"/>
              </a:lnSpc>
            </a:pPr>
            <a:endParaRPr lang="nb-NO" sz="2200" dirty="0" smtClean="0"/>
          </a:p>
          <a:p>
            <a:pPr lvl="1" eaLnBrk="1" hangingPunct="1">
              <a:lnSpc>
                <a:spcPct val="90000"/>
              </a:lnSpc>
            </a:pPr>
            <a:endParaRPr lang="nb-NO" sz="2200" dirty="0" smtClean="0"/>
          </a:p>
        </p:txBody>
      </p:sp>
      <p:pic>
        <p:nvPicPr>
          <p:cNvPr id="12291" name="Picture 3"/>
          <p:cNvPicPr>
            <a:picLocks noGrp="1" noChangeAspect="1" noChangeArrowheads="1"/>
          </p:cNvPicPr>
          <p:nvPr>
            <p:ph type="title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4925" y="228600"/>
            <a:ext cx="1416050" cy="1143000"/>
          </a:xfrm>
          <a:noFill/>
        </p:spPr>
      </p:pic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1403350" y="152400"/>
            <a:ext cx="7848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nb-NO" sz="4200" dirty="0">
                <a:solidFill>
                  <a:schemeClr val="accent2"/>
                </a:solidFill>
              </a:rPr>
              <a:t>Nordstrand </a:t>
            </a:r>
            <a:r>
              <a:rPr lang="nb-NO" sz="4200" dirty="0" err="1" smtClean="0">
                <a:solidFill>
                  <a:schemeClr val="accent2"/>
                </a:solidFill>
              </a:rPr>
              <a:t>G2004</a:t>
            </a:r>
            <a:r>
              <a:rPr lang="nb-NO" sz="4200" dirty="0" smtClean="0">
                <a:solidFill>
                  <a:schemeClr val="accent2"/>
                </a:solidFill>
              </a:rPr>
              <a:t> </a:t>
            </a:r>
            <a:r>
              <a:rPr lang="nb-NO" sz="4200" dirty="0">
                <a:solidFill>
                  <a:schemeClr val="accent2"/>
                </a:solidFill>
              </a:rPr>
              <a:t>-2012 sesongen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4800" y="1371600"/>
            <a:ext cx="8686800" cy="51816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nb-NO" sz="2400" b="1" dirty="0" smtClean="0">
                <a:solidFill>
                  <a:schemeClr val="accent2"/>
                </a:solidFill>
              </a:rPr>
              <a:t>Prinsipper kamper</a:t>
            </a:r>
          </a:p>
          <a:p>
            <a:pPr marL="0" indent="0" eaLnBrk="1" hangingPunct="1"/>
            <a:r>
              <a:rPr lang="nb-NO" sz="1800" dirty="0" smtClean="0">
                <a:solidFill>
                  <a:schemeClr val="accent2"/>
                </a:solidFill>
              </a:rPr>
              <a:t> Nordstrand Fotball sin sportsplan følges.</a:t>
            </a:r>
          </a:p>
          <a:p>
            <a:pPr marL="0" indent="0" eaLnBrk="1" hangingPunct="1"/>
            <a:r>
              <a:rPr lang="nb-NO" sz="1800" dirty="0" smtClean="0">
                <a:solidFill>
                  <a:schemeClr val="accent2"/>
                </a:solidFill>
              </a:rPr>
              <a:t> Vi spiller alltid opp bakfra.</a:t>
            </a:r>
          </a:p>
          <a:p>
            <a:pPr marL="0" indent="0" eaLnBrk="1" hangingPunct="1"/>
            <a:r>
              <a:rPr lang="nb-NO" sz="1800" dirty="0" smtClean="0">
                <a:solidFill>
                  <a:schemeClr val="accent2"/>
                </a:solidFill>
              </a:rPr>
              <a:t> Mye ballkontakt tørre å holde ballen i laget.</a:t>
            </a:r>
          </a:p>
          <a:p>
            <a:pPr marL="0" indent="0" eaLnBrk="1" hangingPunct="1"/>
            <a:r>
              <a:rPr lang="nb-NO" sz="1800" dirty="0" smtClean="0">
                <a:solidFill>
                  <a:schemeClr val="accent2"/>
                </a:solidFill>
              </a:rPr>
              <a:t> Ballen skal ikke sparkes bort.</a:t>
            </a:r>
          </a:p>
          <a:p>
            <a:pPr marL="0" indent="0" eaLnBrk="1" hangingPunct="1"/>
            <a:r>
              <a:rPr lang="nb-NO" sz="1800" dirty="0" smtClean="0">
                <a:solidFill>
                  <a:schemeClr val="accent2"/>
                </a:solidFill>
              </a:rPr>
              <a:t> Vi tenker ikke kortsiktige resultater.</a:t>
            </a:r>
          </a:p>
          <a:p>
            <a:pPr marL="0" indent="0" eaLnBrk="1" hangingPunct="1"/>
            <a:r>
              <a:rPr lang="nb-NO" sz="1800" dirty="0" smtClean="0">
                <a:solidFill>
                  <a:schemeClr val="accent2"/>
                </a:solidFill>
              </a:rPr>
              <a:t> Det er mange år til resultater er viktig.</a:t>
            </a:r>
          </a:p>
          <a:p>
            <a:pPr marL="0" indent="0" eaLnBrk="1" hangingPunct="1"/>
            <a:r>
              <a:rPr lang="nb-NO" sz="1800" dirty="0" smtClean="0">
                <a:solidFill>
                  <a:schemeClr val="accent2"/>
                </a:solidFill>
              </a:rPr>
              <a:t> Det er i disse årene ferdighetsgrunnlaget legges.</a:t>
            </a:r>
          </a:p>
          <a:p>
            <a:pPr marL="0" indent="0" eaLnBrk="1" hangingPunct="1"/>
            <a:r>
              <a:rPr lang="nb-NO" sz="1800" dirty="0" smtClean="0">
                <a:solidFill>
                  <a:schemeClr val="accent2"/>
                </a:solidFill>
              </a:rPr>
              <a:t> Holdninger og selvstendighet.</a:t>
            </a:r>
          </a:p>
          <a:p>
            <a:pPr marL="0" indent="0" eaLnBrk="1" hangingPunct="1"/>
            <a:r>
              <a:rPr lang="nb-NO" sz="1800" dirty="0" smtClean="0">
                <a:solidFill>
                  <a:schemeClr val="accent2"/>
                </a:solidFill>
              </a:rPr>
              <a:t> Guttene har ikke faste plasser på banen, de skal rullere plasser.</a:t>
            </a:r>
          </a:p>
          <a:p>
            <a:pPr marL="0" indent="0" eaLnBrk="1" hangingPunct="1"/>
            <a:endParaRPr lang="nb-NO" sz="1600" dirty="0" smtClean="0"/>
          </a:p>
          <a:p>
            <a:pPr lvl="1" eaLnBrk="1" hangingPunct="1">
              <a:lnSpc>
                <a:spcPct val="90000"/>
              </a:lnSpc>
            </a:pPr>
            <a:endParaRPr lang="nb-NO" sz="2200" dirty="0" smtClean="0"/>
          </a:p>
          <a:p>
            <a:pPr lvl="1" eaLnBrk="1" hangingPunct="1">
              <a:lnSpc>
                <a:spcPct val="90000"/>
              </a:lnSpc>
            </a:pPr>
            <a:endParaRPr lang="nb-NO" sz="2200" dirty="0" smtClean="0"/>
          </a:p>
        </p:txBody>
      </p:sp>
      <p:pic>
        <p:nvPicPr>
          <p:cNvPr id="13315" name="Picture 3"/>
          <p:cNvPicPr>
            <a:picLocks noGrp="1" noChangeAspect="1" noChangeArrowheads="1"/>
          </p:cNvPicPr>
          <p:nvPr>
            <p:ph type="title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4925" y="228600"/>
            <a:ext cx="1416050" cy="1143000"/>
          </a:xfrm>
          <a:noFill/>
        </p:spPr>
      </p:pic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1403350" y="152400"/>
            <a:ext cx="7848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nb-NO" sz="4200" dirty="0">
                <a:solidFill>
                  <a:schemeClr val="accent2"/>
                </a:solidFill>
              </a:rPr>
              <a:t>Nordstrand </a:t>
            </a:r>
            <a:r>
              <a:rPr lang="nb-NO" sz="4200" dirty="0" err="1" smtClean="0">
                <a:solidFill>
                  <a:schemeClr val="accent2"/>
                </a:solidFill>
              </a:rPr>
              <a:t>G2004</a:t>
            </a:r>
            <a:r>
              <a:rPr lang="nb-NO" sz="4200" dirty="0" smtClean="0">
                <a:solidFill>
                  <a:schemeClr val="accent2"/>
                </a:solidFill>
              </a:rPr>
              <a:t> </a:t>
            </a:r>
            <a:endParaRPr lang="nb-NO" sz="4200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andard utforming">
  <a:themeElements>
    <a:clrScheme name="Standard utforming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rd utforming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 utforming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3BF4B4C17466644993600A0B50E1763" ma:contentTypeVersion="0" ma:contentTypeDescription="Create a new document." ma:contentTypeScope="" ma:versionID="3af9ec9fb838b1f1c5297faf4070a58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3e53ec00ec453a1eec4584499b9bdd29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A4313BE-3789-46FD-8EC2-83E642D7DBF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AA35A058-167B-411A-B58F-8D71065F142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FEB17DF-FFE9-4F71-B5FA-146CFBDDB231}">
  <ds:schemaRefs>
    <ds:schemaRef ds:uri="http://purl.org/dc/terms/"/>
    <ds:schemaRef ds:uri="http://www.w3.org/XML/1998/namespace"/>
    <ds:schemaRef ds:uri="http://schemas.microsoft.com/office/infopath/2007/PartnerControls"/>
    <ds:schemaRef ds:uri="http://schemas.microsoft.com/office/2006/metadata/properties"/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833</Words>
  <Application>Microsoft Office PowerPoint</Application>
  <PresentationFormat>On-screen Show (4:3)</PresentationFormat>
  <Paragraphs>170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Standard utforming</vt:lpstr>
      <vt:lpstr>NORDSTRAND IF G2004  Visjon til NIF: Flest mulig, lengst mulig best mulig Tilleggsvisjon G2004: Skape en stor kameratgjeng og et godt lokalmiljø!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NORDSTRAND IF G2004  Visjon til NIF: Flest mulig, lengst mulig best mulig</dc:title>
  <dc:creator>Kristian Aasheim BERG</dc:creator>
  <cp:lastModifiedBy>Windows User</cp:lastModifiedBy>
  <cp:revision>73</cp:revision>
  <cp:lastPrinted>2013-01-29T11:02:04Z</cp:lastPrinted>
  <dcterms:created xsi:type="dcterms:W3CDTF">2007-03-06T11:35:30Z</dcterms:created>
  <dcterms:modified xsi:type="dcterms:W3CDTF">2014-02-04T21:14:00Z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0x01010023BF4B4C17466644993600A0B50E1763</vt:lpwstr>
  </property>
</Properties>
</file>